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8"/>
  </p:notesMasterIdLst>
  <p:sldIdLst>
    <p:sldId id="256" r:id="rId2"/>
    <p:sldId id="257" r:id="rId3"/>
    <p:sldId id="278" r:id="rId4"/>
    <p:sldId id="299" r:id="rId5"/>
    <p:sldId id="371" r:id="rId6"/>
    <p:sldId id="372" r:id="rId7"/>
    <p:sldId id="374" r:id="rId8"/>
    <p:sldId id="375" r:id="rId9"/>
    <p:sldId id="376" r:id="rId10"/>
    <p:sldId id="377" r:id="rId11"/>
    <p:sldId id="378" r:id="rId12"/>
    <p:sldId id="379" r:id="rId13"/>
    <p:sldId id="380" r:id="rId14"/>
    <p:sldId id="381" r:id="rId15"/>
    <p:sldId id="382" r:id="rId16"/>
    <p:sldId id="391" r:id="rId17"/>
    <p:sldId id="383" r:id="rId18"/>
    <p:sldId id="384" r:id="rId19"/>
    <p:sldId id="394" r:id="rId20"/>
    <p:sldId id="385" r:id="rId21"/>
    <p:sldId id="395" r:id="rId22"/>
    <p:sldId id="386" r:id="rId23"/>
    <p:sldId id="387" r:id="rId24"/>
    <p:sldId id="388" r:id="rId25"/>
    <p:sldId id="368" r:id="rId26"/>
    <p:sldId id="402" r:id="rId27"/>
    <p:sldId id="401" r:id="rId28"/>
    <p:sldId id="369" r:id="rId29"/>
    <p:sldId id="406" r:id="rId30"/>
    <p:sldId id="407" r:id="rId31"/>
    <p:sldId id="408" r:id="rId32"/>
    <p:sldId id="425" r:id="rId33"/>
    <p:sldId id="370" r:id="rId34"/>
    <p:sldId id="426" r:id="rId35"/>
    <p:sldId id="427" r:id="rId36"/>
    <p:sldId id="298" r:id="rId37"/>
  </p:sldIdLst>
  <p:sldSz cx="9144000" cy="5143500" type="screen16x9"/>
  <p:notesSz cx="6858000" cy="9144000"/>
  <p:embeddedFontLs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lkman Neo" initials="WN" lastIdx="1" clrIdx="0">
    <p:extLst>
      <p:ext uri="{19B8F6BF-5375-455C-9EA6-DF929625EA0E}">
        <p15:presenceInfo xmlns:p15="http://schemas.microsoft.com/office/powerpoint/2012/main" userId="2f8c92057b78d54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512"/>
  </p:normalViewPr>
  <p:slideViewPr>
    <p:cSldViewPr snapToGrid="0" snapToObjects="1">
      <p:cViewPr varScale="1">
        <p:scale>
          <a:sx n="162" d="100"/>
          <a:sy n="162" d="100"/>
        </p:scale>
        <p:origin x="2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2.gif>
</file>

<file path=ppt/media/image3.tiff>
</file>

<file path=ppt/media/image4.png>
</file>

<file path=ppt/media/image5.tiff>
</file>

<file path=ppt/media/image6.gi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480e1310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480e131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1503799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480e1310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480e131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8422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3171314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3728780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12638576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24d7dadc72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24d7dadc72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dirty="0"/>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dirty="0"/>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 name="Google Shape;30;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sz="20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31" name="Google Shape;31;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grpSp>
        <p:nvGrpSpPr>
          <p:cNvPr id="32" name="Google Shape;32;p4"/>
          <p:cNvGrpSpPr/>
          <p:nvPr/>
        </p:nvGrpSpPr>
        <p:grpSpPr>
          <a:xfrm>
            <a:off x="0" y="3903669"/>
            <a:ext cx="9144000" cy="1239925"/>
            <a:chOff x="0" y="3903669"/>
            <a:chExt cx="9144000" cy="1239925"/>
          </a:xfrm>
        </p:grpSpPr>
        <p:sp>
          <p:nvSpPr>
            <p:cNvPr id="33" name="Google Shape;33;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2000"/>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dirty="0"/>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dirty="0"/>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5" r:id="rId4"/>
    <p:sldLayoutId id="2147483656"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reduxjs/redux/issues/1287#issuecomment-175351978"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flutter/samples/tree/master/provider_counter" TargetMode="External"/><Relationship Id="rId2" Type="http://schemas.openxmlformats.org/officeDocument/2006/relationships/hyperlink" Target="https://github.com/flutter/samples/tree/master/provider_shopper"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https://developer.android.com/training/basics/network-ops/connecting" TargetMode="External"/><Relationship Id="rId2" Type="http://schemas.openxmlformats.org/officeDocument/2006/relationships/hyperlink" Target="https://pub.dev/packages/http"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8" Type="http://schemas.openxmlformats.org/officeDocument/2006/relationships/hyperlink" Target="https://flutter.dev/docs/cookbook/networking/update-data" TargetMode="External"/><Relationship Id="rId3" Type="http://schemas.openxmlformats.org/officeDocument/2006/relationships/hyperlink" Target="https://flutter.dev/docs/cookbook/networking/delete-data" TargetMode="External"/><Relationship Id="rId7" Type="http://schemas.openxmlformats.org/officeDocument/2006/relationships/hyperlink" Target="https://flutter.dev/docs/cookbook/networking/send-data" TargetMode="External"/><Relationship Id="rId2" Type="http://schemas.openxmlformats.org/officeDocument/2006/relationships/hyperlink" Target="https://flutter.dev/docs/cookbook#networking" TargetMode="External"/><Relationship Id="rId1" Type="http://schemas.openxmlformats.org/officeDocument/2006/relationships/slideLayout" Target="../slideLayouts/slideLayout2.xml"/><Relationship Id="rId6" Type="http://schemas.openxmlformats.org/officeDocument/2006/relationships/hyperlink" Target="https://flutter.dev/docs/cookbook/networking/background-parsing" TargetMode="External"/><Relationship Id="rId5" Type="http://schemas.openxmlformats.org/officeDocument/2006/relationships/hyperlink" Target="https://flutter.dev/docs/cookbook/networking/authenticated-requests" TargetMode="External"/><Relationship Id="rId4" Type="http://schemas.openxmlformats.org/officeDocument/2006/relationships/hyperlink" Target="https://flutter.dev/docs/cookbook/networking/fetch-data" TargetMode="External"/><Relationship Id="rId9" Type="http://schemas.openxmlformats.org/officeDocument/2006/relationships/hyperlink" Target="https://flutter.dev/docs/cookbook/networking/web-sockets"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api.dart.dev/stable/dart-convert/JsonCodec-class.html" TargetMode="External"/><Relationship Id="rId2" Type="http://schemas.openxmlformats.org/officeDocument/2006/relationships/hyperlink" Target="https://api.dart.dev/stable/dart-convert" TargetMode="External"/><Relationship Id="rId1" Type="http://schemas.openxmlformats.org/officeDocument/2006/relationships/slideLayout" Target="../slideLayouts/slideLayout2.xml"/><Relationship Id="rId5" Type="http://schemas.openxmlformats.org/officeDocument/2006/relationships/hyperlink" Target="https://github.com/dart-lang/json_serializable/blob/master/example/lib/example.dart" TargetMode="External"/><Relationship Id="rId4" Type="http://schemas.openxmlformats.org/officeDocument/2006/relationships/hyperlink" Target="https://pub.dev/packages/json_serializable"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firebase.flutter.dev/docs/overview" TargetMode="External"/><Relationship Id="rId7" Type="http://schemas.openxmlformats.org/officeDocument/2006/relationships/hyperlink" Target="https://medium.com/flutter/must-try-use-firebase-to-host-your-flutter-app-on-the-web-852ee533a469" TargetMode="External"/><Relationship Id="rId2" Type="http://schemas.openxmlformats.org/officeDocument/2006/relationships/hyperlink" Target="https://firebase.flutter.dev/" TargetMode="External"/><Relationship Id="rId1" Type="http://schemas.openxmlformats.org/officeDocument/2006/relationships/slideLayout" Target="../slideLayouts/slideLayout2.xml"/><Relationship Id="rId6" Type="http://schemas.openxmlformats.org/officeDocument/2006/relationships/hyperlink" Target="https://codelabs.developers.google.com/codelabs/friendlyeats-flutter" TargetMode="External"/><Relationship Id="rId5" Type="http://schemas.openxmlformats.org/officeDocument/2006/relationships/hyperlink" Target="https://codelabs.developers.google.com/codelabs/firebase-get-to-know-flutter" TargetMode="External"/><Relationship Id="rId4" Type="http://schemas.openxmlformats.org/officeDocument/2006/relationships/hyperlink" Target="https://youtube.com/watch?v=4wunbF29Kkg"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api.flutter.dev/flutter/widgets/PageView-class.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2655500" y="1775222"/>
            <a:ext cx="8222100" cy="838800"/>
          </a:xfrm>
          <a:prstGeom prst="rect">
            <a:avLst/>
          </a:prstGeom>
        </p:spPr>
        <p:txBody>
          <a:bodyPr spcFirstLastPara="1" wrap="square" lIns="91425" tIns="91425" rIns="91425" bIns="91425" anchor="b" anchorCtr="0">
            <a:noAutofit/>
          </a:bodyPr>
          <a:lstStyle/>
          <a:p>
            <a:r>
              <a:rPr lang="en" altLang="zh-CN" dirty="0"/>
              <a:t>Data </a:t>
            </a:r>
            <a:r>
              <a:rPr lang="en" altLang="zh-CN"/>
              <a:t>&amp; Backend</a:t>
            </a:r>
            <a:endParaRPr lang="en" altLang="zh-CN" dirty="0"/>
          </a:p>
        </p:txBody>
      </p:sp>
      <p:sp>
        <p:nvSpPr>
          <p:cNvPr id="86" name="Google Shape;86;p13"/>
          <p:cNvSpPr txBox="1">
            <a:spLocks noGrp="1"/>
          </p:cNvSpPr>
          <p:nvPr>
            <p:ph type="subTitle" idx="1"/>
          </p:nvPr>
        </p:nvSpPr>
        <p:spPr>
          <a:xfrm>
            <a:off x="2655488" y="2715913"/>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err="1"/>
              <a:t>Wenxuan</a:t>
            </a:r>
            <a:r>
              <a:rPr lang="en-US" altLang="zh-CN" dirty="0"/>
              <a:t> Shi</a:t>
            </a:r>
          </a:p>
          <a:p>
            <a:pPr marL="0" lvl="0" indent="0" algn="l" rtl="0">
              <a:spcBef>
                <a:spcPts val="0"/>
              </a:spcBef>
              <a:spcAft>
                <a:spcPts val="0"/>
              </a:spcAft>
              <a:buNone/>
            </a:pPr>
            <a:r>
              <a:rPr lang="en-GB" dirty="0"/>
              <a:t>College of Software, Nankai University</a:t>
            </a:r>
          </a:p>
          <a:p>
            <a:pPr marL="0" lvl="0" indent="0" algn="l" rtl="0">
              <a:spcBef>
                <a:spcPts val="0"/>
              </a:spcBef>
              <a:spcAft>
                <a:spcPts val="0"/>
              </a:spcAft>
              <a:buNone/>
            </a:pPr>
            <a:endParaRPr dirty="0"/>
          </a:p>
          <a:p>
            <a:pPr marL="0" lvl="0" indent="0" algn="l" rtl="0">
              <a:spcBef>
                <a:spcPts val="0"/>
              </a:spcBef>
              <a:spcAft>
                <a:spcPts val="0"/>
              </a:spcAft>
              <a:buNone/>
            </a:pPr>
            <a:r>
              <a:rPr lang="en-GB" dirty="0"/>
              <a:t>Email: </a:t>
            </a:r>
            <a:r>
              <a:rPr lang="en-GB" dirty="0" err="1"/>
              <a:t>shiwx@nankai.edu.cn</a:t>
            </a:r>
            <a:endParaRPr lang="en-GB" dirty="0"/>
          </a:p>
          <a:p>
            <a:pPr marL="0" lvl="0" indent="0" algn="l" rtl="0">
              <a:spcBef>
                <a:spcPts val="0"/>
              </a:spcBef>
              <a:spcAft>
                <a:spcPts val="0"/>
              </a:spcAft>
              <a:buNone/>
            </a:pPr>
            <a:r>
              <a:rPr lang="en-GB" dirty="0" err="1"/>
              <a:t>Wechat</a:t>
            </a:r>
            <a:r>
              <a:rPr lang="en-GB" dirty="0"/>
              <a:t>: 13920561100</a:t>
            </a:r>
            <a:endParaRPr dirty="0"/>
          </a:p>
        </p:txBody>
      </p:sp>
      <p:pic>
        <p:nvPicPr>
          <p:cNvPr id="87" name="Google Shape;87;p13"/>
          <p:cNvPicPr preferRelativeResize="0"/>
          <p:nvPr/>
        </p:nvPicPr>
        <p:blipFill>
          <a:blip r:embed="rId3">
            <a:alphaModFix/>
          </a:blip>
          <a:stretch>
            <a:fillRect/>
          </a:stretch>
        </p:blipFill>
        <p:spPr>
          <a:xfrm>
            <a:off x="64700" y="1572700"/>
            <a:ext cx="2927700" cy="292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76495-7F56-AC42-BCA5-03E92B20D64E}"/>
              </a:ext>
            </a:extLst>
          </p:cNvPr>
          <p:cNvSpPr>
            <a:spLocks noGrp="1"/>
          </p:cNvSpPr>
          <p:nvPr>
            <p:ph type="title"/>
          </p:nvPr>
        </p:nvSpPr>
        <p:spPr/>
        <p:txBody>
          <a:bodyPr/>
          <a:lstStyle/>
          <a:p>
            <a:endParaRPr kumimoji="1" lang="zh-CN" altLang="en-US" dirty="0"/>
          </a:p>
        </p:txBody>
      </p:sp>
      <p:sp>
        <p:nvSpPr>
          <p:cNvPr id="3" name="文本占位符 2">
            <a:extLst>
              <a:ext uri="{FF2B5EF4-FFF2-40B4-BE49-F238E27FC236}">
                <a16:creationId xmlns:a16="http://schemas.microsoft.com/office/drawing/2014/main" id="{0D32D608-2323-D44C-9CB1-9785180134FF}"/>
              </a:ext>
            </a:extLst>
          </p:cNvPr>
          <p:cNvSpPr>
            <a:spLocks noGrp="1"/>
          </p:cNvSpPr>
          <p:nvPr>
            <p:ph type="body" idx="1"/>
          </p:nvPr>
        </p:nvSpPr>
        <p:spPr/>
        <p:txBody>
          <a:bodyPr/>
          <a:lstStyle/>
          <a:p>
            <a:pPr marL="114300" indent="0">
              <a:buNone/>
            </a:pPr>
            <a:r>
              <a:rPr lang="en" altLang="zh-CN" b="1" dirty="0"/>
              <a:t>App state</a:t>
            </a:r>
          </a:p>
          <a:p>
            <a:r>
              <a:rPr lang="en" altLang="zh-CN" dirty="0"/>
              <a:t>State that is not ephemeral, that you want to share across many parts of your app, and that you want to keep between user sessions, is what we call application state (sometimes also called shared state).</a:t>
            </a:r>
          </a:p>
          <a:p>
            <a:endParaRPr kumimoji="1" lang="zh-CN" altLang="en-US" dirty="0"/>
          </a:p>
        </p:txBody>
      </p:sp>
    </p:spTree>
    <p:extLst>
      <p:ext uri="{BB962C8B-B14F-4D97-AF65-F5344CB8AC3E}">
        <p14:creationId xmlns:p14="http://schemas.microsoft.com/office/powerpoint/2010/main" val="131674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7819F4-B886-694E-A45C-6DB944FEF1BA}"/>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77CA2C60-2926-E04C-82B8-2DBAEA1D3D63}"/>
              </a:ext>
            </a:extLst>
          </p:cNvPr>
          <p:cNvSpPr>
            <a:spLocks noGrp="1"/>
          </p:cNvSpPr>
          <p:nvPr>
            <p:ph type="body" idx="1"/>
          </p:nvPr>
        </p:nvSpPr>
        <p:spPr/>
        <p:txBody>
          <a:bodyPr/>
          <a:lstStyle/>
          <a:p>
            <a:r>
              <a:rPr lang="en" altLang="zh-CN" dirty="0"/>
              <a:t>Examples of application state:</a:t>
            </a:r>
          </a:p>
          <a:p>
            <a:pPr lvl="1"/>
            <a:r>
              <a:rPr lang="en" altLang="zh-CN" dirty="0"/>
              <a:t>User preferences</a:t>
            </a:r>
          </a:p>
          <a:p>
            <a:pPr lvl="1"/>
            <a:r>
              <a:rPr lang="en" altLang="zh-CN" dirty="0"/>
              <a:t>Login info</a:t>
            </a:r>
          </a:p>
          <a:p>
            <a:pPr lvl="1"/>
            <a:r>
              <a:rPr lang="en" altLang="zh-CN" dirty="0"/>
              <a:t>Notifications in a social networking app</a:t>
            </a:r>
          </a:p>
          <a:p>
            <a:pPr lvl="1"/>
            <a:r>
              <a:rPr lang="en" altLang="zh-CN" dirty="0"/>
              <a:t>The shopping cart in an e-commerce app</a:t>
            </a:r>
          </a:p>
          <a:p>
            <a:pPr lvl="1"/>
            <a:r>
              <a:rPr lang="en" altLang="zh-CN" dirty="0"/>
              <a:t>Read/unread state of articles in a news app</a:t>
            </a:r>
          </a:p>
          <a:p>
            <a:endParaRPr kumimoji="1" lang="zh-CN" altLang="en-US" dirty="0"/>
          </a:p>
        </p:txBody>
      </p:sp>
    </p:spTree>
    <p:extLst>
      <p:ext uri="{BB962C8B-B14F-4D97-AF65-F5344CB8AC3E}">
        <p14:creationId xmlns:p14="http://schemas.microsoft.com/office/powerpoint/2010/main" val="5703365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FB0E53-FA7B-8B41-AAEA-79E3FBE86C7D}"/>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902CB82A-D47A-3843-9C6D-FBFCC80D1FF7}"/>
              </a:ext>
            </a:extLst>
          </p:cNvPr>
          <p:cNvSpPr>
            <a:spLocks noGrp="1"/>
          </p:cNvSpPr>
          <p:nvPr>
            <p:ph type="body" idx="1"/>
          </p:nvPr>
        </p:nvSpPr>
        <p:spPr/>
        <p:txBody>
          <a:bodyPr/>
          <a:lstStyle/>
          <a:p>
            <a:pPr marL="114300" indent="0">
              <a:buNone/>
            </a:pPr>
            <a:r>
              <a:rPr lang="en" altLang="zh-CN" b="1" dirty="0"/>
              <a:t>There is no clear-cut rule</a:t>
            </a:r>
          </a:p>
          <a:p>
            <a:r>
              <a:rPr lang="en" altLang="zh-CN" dirty="0"/>
              <a:t>There is no clear-cut, universal rule to distinguish whether a particular variable is ephemeral or app state. </a:t>
            </a:r>
          </a:p>
          <a:p>
            <a:r>
              <a:rPr lang="en" altLang="zh-CN" dirty="0"/>
              <a:t>Sometimes, you’ll have to refactor one into another. </a:t>
            </a:r>
            <a:endParaRPr kumimoji="1" lang="zh-CN" altLang="en-US" dirty="0"/>
          </a:p>
        </p:txBody>
      </p:sp>
    </p:spTree>
    <p:extLst>
      <p:ext uri="{BB962C8B-B14F-4D97-AF65-F5344CB8AC3E}">
        <p14:creationId xmlns:p14="http://schemas.microsoft.com/office/powerpoint/2010/main" val="1597960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12A108-CF30-2E4B-BACC-68256BADEB16}"/>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C5B50FDD-930F-F344-9CC5-D0833F2E1C05}"/>
              </a:ext>
            </a:extLst>
          </p:cNvPr>
          <p:cNvSpPr>
            <a:spLocks noGrp="1"/>
          </p:cNvSpPr>
          <p:nvPr>
            <p:ph type="body" idx="1"/>
          </p:nvPr>
        </p:nvSpPr>
        <p:spPr/>
        <p:txBody>
          <a:bodyPr/>
          <a:lstStyle/>
          <a:p>
            <a:pPr marL="114300" indent="0">
              <a:buNone/>
            </a:pPr>
            <a:r>
              <a:rPr lang="en" altLang="zh-CN" dirty="0"/>
              <a:t>For that reason, take the following diagram with a large grain of salt:</a:t>
            </a:r>
            <a:endParaRPr kumimoji="1" lang="zh-CN" altLang="en-US" dirty="0"/>
          </a:p>
        </p:txBody>
      </p:sp>
      <p:pic>
        <p:nvPicPr>
          <p:cNvPr id="4" name="图片 3">
            <a:extLst>
              <a:ext uri="{FF2B5EF4-FFF2-40B4-BE49-F238E27FC236}">
                <a16:creationId xmlns:a16="http://schemas.microsoft.com/office/drawing/2014/main" id="{286C388E-0B0E-BB44-ADDD-4A59CE736C79}"/>
              </a:ext>
            </a:extLst>
          </p:cNvPr>
          <p:cNvPicPr>
            <a:picLocks noChangeAspect="1"/>
          </p:cNvPicPr>
          <p:nvPr/>
        </p:nvPicPr>
        <p:blipFill>
          <a:blip r:embed="rId2"/>
          <a:stretch>
            <a:fillRect/>
          </a:stretch>
        </p:blipFill>
        <p:spPr>
          <a:xfrm>
            <a:off x="2223157" y="1723637"/>
            <a:ext cx="4508500" cy="2908300"/>
          </a:xfrm>
          <a:prstGeom prst="rect">
            <a:avLst/>
          </a:prstGeom>
        </p:spPr>
      </p:pic>
    </p:spTree>
    <p:extLst>
      <p:ext uri="{BB962C8B-B14F-4D97-AF65-F5344CB8AC3E}">
        <p14:creationId xmlns:p14="http://schemas.microsoft.com/office/powerpoint/2010/main" val="530483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C6E8EA-8543-3045-BA66-399115DD682D}"/>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73A90E7C-394D-0B4C-BC08-B4269044F62D}"/>
              </a:ext>
            </a:extLst>
          </p:cNvPr>
          <p:cNvSpPr>
            <a:spLocks noGrp="1"/>
          </p:cNvSpPr>
          <p:nvPr>
            <p:ph type="body" idx="1"/>
          </p:nvPr>
        </p:nvSpPr>
        <p:spPr/>
        <p:txBody>
          <a:bodyPr/>
          <a:lstStyle/>
          <a:p>
            <a:pPr marL="114300" indent="0">
              <a:buNone/>
            </a:pPr>
            <a:r>
              <a:rPr lang="en" altLang="zh-CN" b="1" dirty="0"/>
              <a:t>The rule of thumb is: </a:t>
            </a:r>
            <a:r>
              <a:rPr lang="en" altLang="zh-CN" b="1" dirty="0">
                <a:hlinkClick r:id="rId2"/>
              </a:rPr>
              <a:t>Do whatever is less awkward</a:t>
            </a:r>
            <a:r>
              <a:rPr lang="en" altLang="zh-CN" b="1" dirty="0"/>
              <a:t>.</a:t>
            </a:r>
          </a:p>
          <a:p>
            <a:r>
              <a:rPr lang="en" altLang="zh-CN" dirty="0"/>
              <a:t>In summary, there are two conceptual types of state in any Flutter app.</a:t>
            </a:r>
          </a:p>
          <a:p>
            <a:r>
              <a:rPr lang="en" altLang="zh-CN" dirty="0"/>
              <a:t>Both types have their place in any Flutter app, and the split between the two depends on your own preference and the complexity of the app.</a:t>
            </a:r>
            <a:endParaRPr kumimoji="1" lang="zh-CN" altLang="en-US" dirty="0"/>
          </a:p>
        </p:txBody>
      </p:sp>
    </p:spTree>
    <p:extLst>
      <p:ext uri="{BB962C8B-B14F-4D97-AF65-F5344CB8AC3E}">
        <p14:creationId xmlns:p14="http://schemas.microsoft.com/office/powerpoint/2010/main" val="1169223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596634-0A15-5548-BB64-B958084E1616}"/>
              </a:ext>
            </a:extLst>
          </p:cNvPr>
          <p:cNvSpPr>
            <a:spLocks noGrp="1"/>
          </p:cNvSpPr>
          <p:nvPr>
            <p:ph type="title"/>
          </p:nvPr>
        </p:nvSpPr>
        <p:spPr/>
        <p:txBody>
          <a:bodyPr/>
          <a:lstStyle/>
          <a:p>
            <a:r>
              <a:rPr lang="en" altLang="zh-CN" dirty="0"/>
              <a:t>Simple app state management</a:t>
            </a:r>
            <a:endParaRPr kumimoji="1" lang="zh-CN" altLang="en-US" dirty="0"/>
          </a:p>
        </p:txBody>
      </p:sp>
      <p:sp>
        <p:nvSpPr>
          <p:cNvPr id="3" name="文本占位符 2">
            <a:extLst>
              <a:ext uri="{FF2B5EF4-FFF2-40B4-BE49-F238E27FC236}">
                <a16:creationId xmlns:a16="http://schemas.microsoft.com/office/drawing/2014/main" id="{D0E2F0A5-ADFA-6B43-80A7-5F172F7C4D64}"/>
              </a:ext>
            </a:extLst>
          </p:cNvPr>
          <p:cNvSpPr>
            <a:spLocks noGrp="1"/>
          </p:cNvSpPr>
          <p:nvPr>
            <p:ph type="body" idx="1"/>
          </p:nvPr>
        </p:nvSpPr>
        <p:spPr>
          <a:xfrm>
            <a:off x="311700" y="1229875"/>
            <a:ext cx="5789555" cy="3339000"/>
          </a:xfrm>
        </p:spPr>
        <p:txBody>
          <a:bodyPr/>
          <a:lstStyle/>
          <a:p>
            <a:pPr marL="114300" indent="0">
              <a:buNone/>
            </a:pPr>
            <a:r>
              <a:rPr lang="en" altLang="zh-CN" b="1" dirty="0"/>
              <a:t>Example</a:t>
            </a:r>
          </a:p>
          <a:p>
            <a:r>
              <a:rPr lang="en" altLang="zh-CN" dirty="0"/>
              <a:t>For illustration, consider the following simple app.</a:t>
            </a:r>
          </a:p>
          <a:p>
            <a:r>
              <a:rPr lang="en" altLang="zh-CN" dirty="0"/>
              <a:t>The app has two separate screens: a catalog, and a cart (represented by the </a:t>
            </a:r>
            <a:r>
              <a:rPr lang="en" altLang="zh-CN" dirty="0" err="1">
                <a:solidFill>
                  <a:schemeClr val="accent4"/>
                </a:solidFill>
              </a:rPr>
              <a:t>MyCatalog</a:t>
            </a:r>
            <a:r>
              <a:rPr lang="en" altLang="zh-CN" dirty="0"/>
              <a:t>, and </a:t>
            </a:r>
            <a:r>
              <a:rPr lang="en" altLang="zh-CN" dirty="0" err="1">
                <a:solidFill>
                  <a:schemeClr val="accent4"/>
                </a:solidFill>
              </a:rPr>
              <a:t>MyCart</a:t>
            </a:r>
            <a:r>
              <a:rPr lang="en" altLang="zh-CN" dirty="0"/>
              <a:t> widgets, respectively). </a:t>
            </a:r>
          </a:p>
        </p:txBody>
      </p:sp>
      <p:pic>
        <p:nvPicPr>
          <p:cNvPr id="4" name="图片 3">
            <a:extLst>
              <a:ext uri="{FF2B5EF4-FFF2-40B4-BE49-F238E27FC236}">
                <a16:creationId xmlns:a16="http://schemas.microsoft.com/office/drawing/2014/main" id="{7BFD6C5D-7FFC-644F-ABF4-B0BD072C1DC6}"/>
              </a:ext>
            </a:extLst>
          </p:cNvPr>
          <p:cNvPicPr>
            <a:picLocks noChangeAspect="1"/>
          </p:cNvPicPr>
          <p:nvPr/>
        </p:nvPicPr>
        <p:blipFill>
          <a:blip r:embed="rId2"/>
          <a:stretch>
            <a:fillRect/>
          </a:stretch>
        </p:blipFill>
        <p:spPr>
          <a:xfrm>
            <a:off x="6510283" y="0"/>
            <a:ext cx="2540000" cy="4876800"/>
          </a:xfrm>
          <a:prstGeom prst="rect">
            <a:avLst/>
          </a:prstGeom>
        </p:spPr>
      </p:pic>
    </p:spTree>
    <p:extLst>
      <p:ext uri="{BB962C8B-B14F-4D97-AF65-F5344CB8AC3E}">
        <p14:creationId xmlns:p14="http://schemas.microsoft.com/office/powerpoint/2010/main" val="4899381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22C3FA-B23E-6C43-ABA7-40DCC363AC0F}"/>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50C798D0-34E9-BE40-8072-F4E74A129702}"/>
              </a:ext>
            </a:extLst>
          </p:cNvPr>
          <p:cNvSpPr>
            <a:spLocks noGrp="1"/>
          </p:cNvSpPr>
          <p:nvPr>
            <p:ph type="body" idx="1"/>
          </p:nvPr>
        </p:nvSpPr>
        <p:spPr>
          <a:xfrm>
            <a:off x="311699" y="1229875"/>
            <a:ext cx="4914569" cy="3339000"/>
          </a:xfrm>
        </p:spPr>
        <p:txBody>
          <a:bodyPr/>
          <a:lstStyle/>
          <a:p>
            <a:r>
              <a:rPr lang="en" altLang="zh-CN" dirty="0"/>
              <a:t>The catalog screen includes a custom app bar (</a:t>
            </a:r>
            <a:r>
              <a:rPr lang="en" altLang="zh-CN" dirty="0" err="1">
                <a:solidFill>
                  <a:schemeClr val="accent4"/>
                </a:solidFill>
              </a:rPr>
              <a:t>MyAppBar</a:t>
            </a:r>
            <a:r>
              <a:rPr lang="en" altLang="zh-CN" dirty="0"/>
              <a:t>) and a scrolling view of many list items (</a:t>
            </a:r>
            <a:r>
              <a:rPr lang="en" altLang="zh-CN" dirty="0" err="1">
                <a:solidFill>
                  <a:schemeClr val="accent4"/>
                </a:solidFill>
              </a:rPr>
              <a:t>MyListItems</a:t>
            </a:r>
            <a:r>
              <a:rPr lang="en" altLang="zh-CN" dirty="0"/>
              <a:t>).</a:t>
            </a:r>
          </a:p>
          <a:p>
            <a:r>
              <a:rPr lang="en" altLang="zh-CN" dirty="0"/>
              <a:t>Here’s the app visualized as a widget tree.</a:t>
            </a:r>
          </a:p>
          <a:p>
            <a:endParaRPr kumimoji="1" lang="zh-CN" altLang="en-US" dirty="0"/>
          </a:p>
        </p:txBody>
      </p:sp>
      <p:pic>
        <p:nvPicPr>
          <p:cNvPr id="6" name="图片 5">
            <a:extLst>
              <a:ext uri="{FF2B5EF4-FFF2-40B4-BE49-F238E27FC236}">
                <a16:creationId xmlns:a16="http://schemas.microsoft.com/office/drawing/2014/main" id="{1BB4F68F-7868-FD42-9805-43DF764112DF}"/>
              </a:ext>
            </a:extLst>
          </p:cNvPr>
          <p:cNvPicPr>
            <a:picLocks noChangeAspect="1"/>
          </p:cNvPicPr>
          <p:nvPr/>
        </p:nvPicPr>
        <p:blipFill>
          <a:blip r:embed="rId2"/>
          <a:stretch>
            <a:fillRect/>
          </a:stretch>
        </p:blipFill>
        <p:spPr>
          <a:xfrm>
            <a:off x="4676666" y="1017800"/>
            <a:ext cx="3937000" cy="3898900"/>
          </a:xfrm>
          <a:prstGeom prst="rect">
            <a:avLst/>
          </a:prstGeom>
        </p:spPr>
      </p:pic>
    </p:spTree>
    <p:extLst>
      <p:ext uri="{BB962C8B-B14F-4D97-AF65-F5344CB8AC3E}">
        <p14:creationId xmlns:p14="http://schemas.microsoft.com/office/powerpoint/2010/main" val="161303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7F22F3-2007-CB46-AAF4-BD674789845C}"/>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C637F47B-EB93-D948-8709-98583697D86A}"/>
              </a:ext>
            </a:extLst>
          </p:cNvPr>
          <p:cNvSpPr>
            <a:spLocks noGrp="1"/>
          </p:cNvSpPr>
          <p:nvPr>
            <p:ph type="body" idx="1"/>
          </p:nvPr>
        </p:nvSpPr>
        <p:spPr>
          <a:xfrm>
            <a:off x="311699" y="1229875"/>
            <a:ext cx="5490011" cy="3339000"/>
          </a:xfrm>
        </p:spPr>
        <p:txBody>
          <a:bodyPr/>
          <a:lstStyle/>
          <a:p>
            <a:pPr marL="114300" indent="0">
              <a:buNone/>
            </a:pPr>
            <a:r>
              <a:rPr lang="en" altLang="zh-CN" b="1" dirty="0"/>
              <a:t>Lifting state up</a:t>
            </a:r>
          </a:p>
          <a:p>
            <a:r>
              <a:rPr lang="en" altLang="zh-CN" dirty="0"/>
              <a:t>In declarative frameworks like Flutter, if you want to change the UI, you have to rebuild it.</a:t>
            </a:r>
          </a:p>
          <a:p>
            <a:r>
              <a:rPr lang="en" altLang="zh-CN" dirty="0"/>
              <a:t>In Flutter, you construct a new widget every time its contents change. </a:t>
            </a:r>
          </a:p>
        </p:txBody>
      </p:sp>
      <p:pic>
        <p:nvPicPr>
          <p:cNvPr id="5" name="图片 4">
            <a:extLst>
              <a:ext uri="{FF2B5EF4-FFF2-40B4-BE49-F238E27FC236}">
                <a16:creationId xmlns:a16="http://schemas.microsoft.com/office/drawing/2014/main" id="{36A33A95-A162-0F40-AF7F-E48AD3F0D2A1}"/>
              </a:ext>
            </a:extLst>
          </p:cNvPr>
          <p:cNvPicPr>
            <a:picLocks noChangeAspect="1"/>
          </p:cNvPicPr>
          <p:nvPr/>
        </p:nvPicPr>
        <p:blipFill>
          <a:blip r:embed="rId2"/>
          <a:stretch>
            <a:fillRect/>
          </a:stretch>
        </p:blipFill>
        <p:spPr>
          <a:xfrm>
            <a:off x="4701843" y="410000"/>
            <a:ext cx="4365749" cy="4323500"/>
          </a:xfrm>
          <a:prstGeom prst="rect">
            <a:avLst/>
          </a:prstGeom>
        </p:spPr>
      </p:pic>
      <p:sp>
        <p:nvSpPr>
          <p:cNvPr id="6" name="矩形 5">
            <a:extLst>
              <a:ext uri="{FF2B5EF4-FFF2-40B4-BE49-F238E27FC236}">
                <a16:creationId xmlns:a16="http://schemas.microsoft.com/office/drawing/2014/main" id="{2303171D-32E1-7F4A-8A7C-E0216EFE3CC8}"/>
              </a:ext>
            </a:extLst>
          </p:cNvPr>
          <p:cNvSpPr/>
          <p:nvPr/>
        </p:nvSpPr>
        <p:spPr>
          <a:xfrm>
            <a:off x="945931" y="3721154"/>
            <a:ext cx="4572000" cy="954107"/>
          </a:xfrm>
          <a:prstGeom prst="rect">
            <a:avLst/>
          </a:prstGeom>
        </p:spPr>
        <p:txBody>
          <a:bodyPr>
            <a:spAutoFit/>
          </a:bodyPr>
          <a:lstStyle/>
          <a:p>
            <a:r>
              <a:rPr lang="en" altLang="zh-CN" dirty="0">
                <a:solidFill>
                  <a:schemeClr val="accent4"/>
                </a:solidFill>
                <a:latin typeface="Roboto" panose="02000000000000000000" pitchFamily="2" charset="0"/>
              </a:rPr>
              <a:t>This is what we mean when we say that widgets are immutable. </a:t>
            </a:r>
          </a:p>
          <a:p>
            <a:endParaRPr lang="en" altLang="zh-CN" dirty="0">
              <a:solidFill>
                <a:schemeClr val="accent4"/>
              </a:solidFill>
              <a:latin typeface="Roboto" panose="02000000000000000000" pitchFamily="2" charset="0"/>
            </a:endParaRPr>
          </a:p>
          <a:p>
            <a:r>
              <a:rPr lang="en" altLang="zh-CN" dirty="0">
                <a:solidFill>
                  <a:schemeClr val="accent4"/>
                </a:solidFill>
                <a:latin typeface="Roboto" panose="02000000000000000000" pitchFamily="2" charset="0"/>
              </a:rPr>
              <a:t>They don’t change—they get replaced.</a:t>
            </a:r>
            <a:endParaRPr lang="zh-CN" altLang="en-US" dirty="0">
              <a:solidFill>
                <a:schemeClr val="accent4"/>
              </a:solidFill>
            </a:endParaRPr>
          </a:p>
        </p:txBody>
      </p:sp>
    </p:spTree>
    <p:extLst>
      <p:ext uri="{BB962C8B-B14F-4D97-AF65-F5344CB8AC3E}">
        <p14:creationId xmlns:p14="http://schemas.microsoft.com/office/powerpoint/2010/main" val="12702593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FD8A22-E2D5-7F45-A2C4-A3CDF4D9F32D}"/>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1FD793D9-4CE2-F04E-A49D-6E7D978E5D6E}"/>
              </a:ext>
            </a:extLst>
          </p:cNvPr>
          <p:cNvSpPr>
            <a:spLocks noGrp="1"/>
          </p:cNvSpPr>
          <p:nvPr>
            <p:ph type="body" idx="1"/>
          </p:nvPr>
        </p:nvSpPr>
        <p:spPr/>
        <p:txBody>
          <a:bodyPr/>
          <a:lstStyle/>
          <a:p>
            <a:pPr marL="114300" indent="0">
              <a:buNone/>
            </a:pPr>
            <a:r>
              <a:rPr lang="en" altLang="zh-CN" b="1" dirty="0"/>
              <a:t>Accessing the state</a:t>
            </a:r>
          </a:p>
          <a:p>
            <a:r>
              <a:rPr lang="en" altLang="zh-CN" dirty="0"/>
              <a:t>When a user clicks on one of the items in the catalog, it’s added to the cart. </a:t>
            </a:r>
          </a:p>
          <a:p>
            <a:r>
              <a:rPr lang="en" altLang="zh-CN" dirty="0"/>
              <a:t>But since the cart lives above </a:t>
            </a:r>
            <a:r>
              <a:rPr lang="en" altLang="zh-CN" dirty="0" err="1">
                <a:solidFill>
                  <a:schemeClr val="accent4"/>
                </a:solidFill>
              </a:rPr>
              <a:t>MyListItem</a:t>
            </a:r>
            <a:r>
              <a:rPr lang="en" altLang="zh-CN" dirty="0"/>
              <a:t>, how do we do that?</a:t>
            </a:r>
          </a:p>
          <a:p>
            <a:r>
              <a:rPr lang="en" altLang="zh-CN" dirty="0"/>
              <a:t>A simple option is to provide a callback that </a:t>
            </a:r>
            <a:r>
              <a:rPr lang="en" altLang="zh-CN" dirty="0" err="1">
                <a:solidFill>
                  <a:schemeClr val="accent4"/>
                </a:solidFill>
              </a:rPr>
              <a:t>MyListItem</a:t>
            </a:r>
            <a:r>
              <a:rPr lang="en" altLang="zh-CN" dirty="0"/>
              <a:t> can call when it is clicked.</a:t>
            </a:r>
          </a:p>
          <a:p>
            <a:endParaRPr kumimoji="1" lang="zh-CN" altLang="en-US" dirty="0"/>
          </a:p>
        </p:txBody>
      </p:sp>
    </p:spTree>
    <p:extLst>
      <p:ext uri="{BB962C8B-B14F-4D97-AF65-F5344CB8AC3E}">
        <p14:creationId xmlns:p14="http://schemas.microsoft.com/office/powerpoint/2010/main" val="865036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9F6624-B15A-F945-9546-D5264DBC6011}"/>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3DC6CA17-E589-364C-84D9-5703BFEA2F40}"/>
              </a:ext>
            </a:extLst>
          </p:cNvPr>
          <p:cNvSpPr>
            <a:spLocks noGrp="1"/>
          </p:cNvSpPr>
          <p:nvPr>
            <p:ph type="body" idx="1"/>
          </p:nvPr>
        </p:nvSpPr>
        <p:spPr/>
        <p:txBody>
          <a:bodyPr/>
          <a:lstStyle/>
          <a:p>
            <a:r>
              <a:rPr lang="en" altLang="zh-CN" dirty="0"/>
              <a:t>Inside </a:t>
            </a:r>
            <a:r>
              <a:rPr lang="en" altLang="zh-CN" dirty="0" err="1">
                <a:solidFill>
                  <a:schemeClr val="accent4"/>
                </a:solidFill>
              </a:rPr>
              <a:t>MyCatalog</a:t>
            </a:r>
            <a:r>
              <a:rPr lang="en" altLang="zh-CN" dirty="0"/>
              <a:t> you can define the following:</a:t>
            </a:r>
            <a:endParaRPr kumimoji="1" lang="zh-CN" altLang="en-US" dirty="0"/>
          </a:p>
        </p:txBody>
      </p:sp>
      <p:pic>
        <p:nvPicPr>
          <p:cNvPr id="4" name="图片 3">
            <a:extLst>
              <a:ext uri="{FF2B5EF4-FFF2-40B4-BE49-F238E27FC236}">
                <a16:creationId xmlns:a16="http://schemas.microsoft.com/office/drawing/2014/main" id="{E5CCD383-A6A5-6B43-A36C-6045A279A4AF}"/>
              </a:ext>
            </a:extLst>
          </p:cNvPr>
          <p:cNvPicPr>
            <a:picLocks noChangeAspect="1"/>
          </p:cNvPicPr>
          <p:nvPr/>
        </p:nvPicPr>
        <p:blipFill>
          <a:blip r:embed="rId2"/>
          <a:stretch>
            <a:fillRect/>
          </a:stretch>
        </p:blipFill>
        <p:spPr>
          <a:xfrm>
            <a:off x="628650" y="1761700"/>
            <a:ext cx="7886700" cy="2971800"/>
          </a:xfrm>
          <a:prstGeom prst="rect">
            <a:avLst/>
          </a:prstGeom>
        </p:spPr>
      </p:pic>
    </p:spTree>
    <p:extLst>
      <p:ext uri="{BB962C8B-B14F-4D97-AF65-F5344CB8AC3E}">
        <p14:creationId xmlns:p14="http://schemas.microsoft.com/office/powerpoint/2010/main" val="3560185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3" name="标题 2">
            <a:extLst>
              <a:ext uri="{FF2B5EF4-FFF2-40B4-BE49-F238E27FC236}">
                <a16:creationId xmlns:a16="http://schemas.microsoft.com/office/drawing/2014/main" id="{6C469213-BA0D-F846-ACE0-F5C0401B7773}"/>
              </a:ext>
            </a:extLst>
          </p:cNvPr>
          <p:cNvSpPr>
            <a:spLocks noGrp="1"/>
          </p:cNvSpPr>
          <p:nvPr>
            <p:ph type="title"/>
          </p:nvPr>
        </p:nvSpPr>
        <p:spPr/>
        <p:txBody>
          <a:bodyPr/>
          <a:lstStyle/>
          <a:p>
            <a:r>
              <a:rPr lang="en-US" altLang="zh-CN" dirty="0"/>
              <a:t>Topics</a:t>
            </a:r>
            <a:endParaRPr lang="zh-CN" altLang="en-US" dirty="0"/>
          </a:p>
        </p:txBody>
      </p:sp>
      <p:sp>
        <p:nvSpPr>
          <p:cNvPr id="5" name="文本占位符 4">
            <a:extLst>
              <a:ext uri="{FF2B5EF4-FFF2-40B4-BE49-F238E27FC236}">
                <a16:creationId xmlns:a16="http://schemas.microsoft.com/office/drawing/2014/main" id="{06B53D32-56A0-5740-BE2B-F14CC3195743}"/>
              </a:ext>
            </a:extLst>
          </p:cNvPr>
          <p:cNvSpPr>
            <a:spLocks noGrp="1"/>
          </p:cNvSpPr>
          <p:nvPr>
            <p:ph type="body" idx="1"/>
          </p:nvPr>
        </p:nvSpPr>
        <p:spPr>
          <a:xfrm>
            <a:off x="311700" y="1048815"/>
            <a:ext cx="8520600" cy="3339000"/>
          </a:xfrm>
        </p:spPr>
        <p:txBody>
          <a:bodyPr/>
          <a:lstStyle/>
          <a:p>
            <a:r>
              <a:rPr lang="en" altLang="zh-CN" dirty="0">
                <a:solidFill>
                  <a:schemeClr val="accent4"/>
                </a:solidFill>
              </a:rPr>
              <a:t>State management</a:t>
            </a:r>
          </a:p>
          <a:p>
            <a:r>
              <a:rPr lang="en" altLang="zh-CN" dirty="0">
                <a:solidFill>
                  <a:schemeClr val="accent4"/>
                </a:solidFill>
              </a:rPr>
              <a:t>Networking</a:t>
            </a:r>
          </a:p>
          <a:p>
            <a:r>
              <a:rPr lang="en" altLang="zh-CN" dirty="0">
                <a:solidFill>
                  <a:schemeClr val="accent4"/>
                </a:solidFill>
              </a:rPr>
              <a:t>JSON and serialization</a:t>
            </a:r>
          </a:p>
          <a:p>
            <a:r>
              <a:rPr lang="en" altLang="zh-CN" dirty="0">
                <a:solidFill>
                  <a:schemeClr val="accent4"/>
                </a:solidFill>
              </a:rPr>
              <a:t>Firebase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6E921B-63A3-BA4F-9224-456DF6663885}"/>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42F8FFEC-71F1-0749-ADB5-125F4FE85065}"/>
              </a:ext>
            </a:extLst>
          </p:cNvPr>
          <p:cNvSpPr>
            <a:spLocks noGrp="1"/>
          </p:cNvSpPr>
          <p:nvPr>
            <p:ph type="body" idx="1"/>
          </p:nvPr>
        </p:nvSpPr>
        <p:spPr/>
        <p:txBody>
          <a:bodyPr/>
          <a:lstStyle/>
          <a:p>
            <a:pPr marL="114300" indent="0">
              <a:buNone/>
            </a:pPr>
            <a:r>
              <a:rPr lang="en" altLang="zh-CN" b="1" dirty="0" err="1"/>
              <a:t>ChangeNotifier</a:t>
            </a:r>
            <a:endParaRPr lang="en" altLang="zh-CN" b="1" dirty="0"/>
          </a:p>
          <a:p>
            <a:r>
              <a:rPr lang="en" altLang="zh-CN" dirty="0" err="1">
                <a:solidFill>
                  <a:schemeClr val="accent4"/>
                </a:solidFill>
              </a:rPr>
              <a:t>ChangeNotifier</a:t>
            </a:r>
            <a:r>
              <a:rPr lang="en" altLang="zh-CN" dirty="0"/>
              <a:t> is a simple class included in the Flutter SDK which provides change notification to its listeners. </a:t>
            </a:r>
          </a:p>
          <a:p>
            <a:r>
              <a:rPr lang="en" altLang="zh-CN" dirty="0"/>
              <a:t>In other words, if something is a </a:t>
            </a:r>
            <a:r>
              <a:rPr lang="en" altLang="zh-CN" dirty="0" err="1">
                <a:solidFill>
                  <a:schemeClr val="accent4"/>
                </a:solidFill>
              </a:rPr>
              <a:t>ChangeNotifier</a:t>
            </a:r>
            <a:r>
              <a:rPr lang="en" altLang="zh-CN" dirty="0"/>
              <a:t>, you can subscribe to its changes. (It is a form of Observable, for those familiar with the term.)</a:t>
            </a:r>
          </a:p>
          <a:p>
            <a:r>
              <a:rPr lang="en" altLang="zh-CN" dirty="0"/>
              <a:t>In </a:t>
            </a:r>
            <a:r>
              <a:rPr lang="en" altLang="zh-CN" dirty="0">
                <a:solidFill>
                  <a:schemeClr val="accent4"/>
                </a:solidFill>
              </a:rPr>
              <a:t>provider</a:t>
            </a:r>
            <a:r>
              <a:rPr lang="en" altLang="zh-CN" dirty="0"/>
              <a:t>, </a:t>
            </a:r>
            <a:r>
              <a:rPr lang="en" altLang="zh-CN" dirty="0" err="1">
                <a:solidFill>
                  <a:schemeClr val="accent4"/>
                </a:solidFill>
              </a:rPr>
              <a:t>ChangeNotifier</a:t>
            </a:r>
            <a:r>
              <a:rPr lang="en" altLang="zh-CN" dirty="0"/>
              <a:t> is one way to encapsulate your application state. </a:t>
            </a:r>
            <a:endParaRPr kumimoji="1" lang="zh-CN" altLang="en-US" dirty="0"/>
          </a:p>
        </p:txBody>
      </p:sp>
    </p:spTree>
    <p:extLst>
      <p:ext uri="{BB962C8B-B14F-4D97-AF65-F5344CB8AC3E}">
        <p14:creationId xmlns:p14="http://schemas.microsoft.com/office/powerpoint/2010/main" val="15707824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E7E116-F25E-334F-9D85-E2D0822373EF}"/>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1AAAE869-CA02-C145-AED0-EBD3B6B6DECB}"/>
              </a:ext>
            </a:extLst>
          </p:cNvPr>
          <p:cNvSpPr>
            <a:spLocks noGrp="1"/>
          </p:cNvSpPr>
          <p:nvPr>
            <p:ph type="body" idx="1"/>
          </p:nvPr>
        </p:nvSpPr>
        <p:spPr>
          <a:xfrm>
            <a:off x="311700" y="1229875"/>
            <a:ext cx="2557624" cy="3339000"/>
          </a:xfrm>
        </p:spPr>
        <p:txBody>
          <a:bodyPr/>
          <a:lstStyle/>
          <a:p>
            <a:r>
              <a:rPr lang="en" altLang="zh-CN" dirty="0"/>
              <a:t>In our shopping app example, we want to manage the state of the cart in a </a:t>
            </a:r>
            <a:r>
              <a:rPr lang="en" altLang="zh-CN" dirty="0" err="1"/>
              <a:t>ChangeNotifier</a:t>
            </a:r>
            <a:r>
              <a:rPr lang="en" altLang="zh-CN" dirty="0"/>
              <a:t>. </a:t>
            </a:r>
            <a:endParaRPr kumimoji="1" lang="zh-CN" altLang="en-US" dirty="0"/>
          </a:p>
        </p:txBody>
      </p:sp>
      <p:pic>
        <p:nvPicPr>
          <p:cNvPr id="4" name="图片 3">
            <a:extLst>
              <a:ext uri="{FF2B5EF4-FFF2-40B4-BE49-F238E27FC236}">
                <a16:creationId xmlns:a16="http://schemas.microsoft.com/office/drawing/2014/main" id="{CF77337F-7BC7-B54B-A6EC-73F6D9FA5F51}"/>
              </a:ext>
            </a:extLst>
          </p:cNvPr>
          <p:cNvPicPr>
            <a:picLocks noChangeAspect="1"/>
          </p:cNvPicPr>
          <p:nvPr/>
        </p:nvPicPr>
        <p:blipFill>
          <a:blip r:embed="rId2"/>
          <a:stretch>
            <a:fillRect/>
          </a:stretch>
        </p:blipFill>
        <p:spPr>
          <a:xfrm>
            <a:off x="2806262" y="213934"/>
            <a:ext cx="6337738" cy="4715631"/>
          </a:xfrm>
          <a:prstGeom prst="rect">
            <a:avLst/>
          </a:prstGeom>
        </p:spPr>
      </p:pic>
    </p:spTree>
    <p:extLst>
      <p:ext uri="{BB962C8B-B14F-4D97-AF65-F5344CB8AC3E}">
        <p14:creationId xmlns:p14="http://schemas.microsoft.com/office/powerpoint/2010/main" val="28265612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74483A-2653-A849-BB9C-0052F818C8DE}"/>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21EF829B-B0C5-4845-BEC1-14774D184325}"/>
              </a:ext>
            </a:extLst>
          </p:cNvPr>
          <p:cNvSpPr>
            <a:spLocks noGrp="1"/>
          </p:cNvSpPr>
          <p:nvPr>
            <p:ph type="body" idx="1"/>
          </p:nvPr>
        </p:nvSpPr>
        <p:spPr>
          <a:xfrm>
            <a:off x="311701" y="1229875"/>
            <a:ext cx="4567728" cy="3339000"/>
          </a:xfrm>
        </p:spPr>
        <p:txBody>
          <a:bodyPr/>
          <a:lstStyle/>
          <a:p>
            <a:pPr marL="114300" indent="0">
              <a:buNone/>
            </a:pPr>
            <a:r>
              <a:rPr lang="en" altLang="zh-CN" b="1" dirty="0" err="1"/>
              <a:t>ChangeNotifierProvider</a:t>
            </a:r>
            <a:endParaRPr lang="en" altLang="zh-CN" b="1" dirty="0"/>
          </a:p>
          <a:p>
            <a:r>
              <a:rPr lang="en" altLang="zh-CN" dirty="0" err="1"/>
              <a:t>ChangeNotifierProvider</a:t>
            </a:r>
            <a:r>
              <a:rPr lang="en" altLang="zh-CN" dirty="0"/>
              <a:t> is the widget that provides an instance of a </a:t>
            </a:r>
            <a:r>
              <a:rPr lang="en" altLang="zh-CN" dirty="0" err="1"/>
              <a:t>ChangeNotifier</a:t>
            </a:r>
            <a:r>
              <a:rPr lang="en" altLang="zh-CN" dirty="0"/>
              <a:t> to its descendants. </a:t>
            </a:r>
          </a:p>
          <a:p>
            <a:r>
              <a:rPr lang="en" altLang="zh-CN" dirty="0"/>
              <a:t>It comes from the provider package.</a:t>
            </a:r>
            <a:endParaRPr kumimoji="1" lang="zh-CN" altLang="en-US" dirty="0"/>
          </a:p>
        </p:txBody>
      </p:sp>
      <p:pic>
        <p:nvPicPr>
          <p:cNvPr id="5" name="图片 4">
            <a:extLst>
              <a:ext uri="{FF2B5EF4-FFF2-40B4-BE49-F238E27FC236}">
                <a16:creationId xmlns:a16="http://schemas.microsoft.com/office/drawing/2014/main" id="{1BB45094-D47B-C344-84C6-15C05436AD9A}"/>
              </a:ext>
            </a:extLst>
          </p:cNvPr>
          <p:cNvPicPr>
            <a:picLocks noChangeAspect="1"/>
          </p:cNvPicPr>
          <p:nvPr/>
        </p:nvPicPr>
        <p:blipFill>
          <a:blip r:embed="rId2"/>
          <a:stretch>
            <a:fillRect/>
          </a:stretch>
        </p:blipFill>
        <p:spPr>
          <a:xfrm>
            <a:off x="4920699" y="1606550"/>
            <a:ext cx="3911600" cy="1930400"/>
          </a:xfrm>
          <a:prstGeom prst="rect">
            <a:avLst/>
          </a:prstGeom>
        </p:spPr>
      </p:pic>
    </p:spTree>
    <p:extLst>
      <p:ext uri="{BB962C8B-B14F-4D97-AF65-F5344CB8AC3E}">
        <p14:creationId xmlns:p14="http://schemas.microsoft.com/office/powerpoint/2010/main" val="22321642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0AE06F-32E4-F34E-8AB7-3392A53E5248}"/>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AE6EB02B-48A5-0542-9A42-7FC2DC6D15C5}"/>
              </a:ext>
            </a:extLst>
          </p:cNvPr>
          <p:cNvSpPr>
            <a:spLocks noGrp="1"/>
          </p:cNvSpPr>
          <p:nvPr>
            <p:ph type="body" idx="1"/>
          </p:nvPr>
        </p:nvSpPr>
        <p:spPr/>
        <p:txBody>
          <a:bodyPr/>
          <a:lstStyle/>
          <a:p>
            <a:pPr marL="114300" indent="0">
              <a:buNone/>
            </a:pPr>
            <a:r>
              <a:rPr lang="en" altLang="zh-CN" b="1" dirty="0">
                <a:solidFill>
                  <a:schemeClr val="tx1">
                    <a:lumMod val="50000"/>
                  </a:schemeClr>
                </a:solidFill>
              </a:rPr>
              <a:t>Consumer</a:t>
            </a:r>
          </a:p>
          <a:p>
            <a:r>
              <a:rPr lang="en" altLang="zh-CN" dirty="0"/>
              <a:t>Now that </a:t>
            </a:r>
            <a:r>
              <a:rPr lang="en" altLang="zh-CN" dirty="0" err="1">
                <a:solidFill>
                  <a:schemeClr val="accent4"/>
                </a:solidFill>
              </a:rPr>
              <a:t>CartModel</a:t>
            </a:r>
            <a:r>
              <a:rPr lang="en" altLang="zh-CN" dirty="0"/>
              <a:t> is provided to widgets in our app through the </a:t>
            </a:r>
            <a:r>
              <a:rPr lang="en" altLang="zh-CN" dirty="0" err="1">
                <a:solidFill>
                  <a:schemeClr val="accent4"/>
                </a:solidFill>
              </a:rPr>
              <a:t>ChangeNotifierProvider</a:t>
            </a:r>
            <a:r>
              <a:rPr lang="en" altLang="zh-CN" dirty="0"/>
              <a:t> declaration at the top, we can start using it.</a:t>
            </a:r>
          </a:p>
          <a:p>
            <a:r>
              <a:rPr lang="en" altLang="zh-CN" dirty="0"/>
              <a:t>This is done through the Consumer widget.</a:t>
            </a:r>
          </a:p>
          <a:p>
            <a:endParaRPr kumimoji="1" lang="zh-CN" altLang="en-US" dirty="0"/>
          </a:p>
        </p:txBody>
      </p:sp>
      <p:pic>
        <p:nvPicPr>
          <p:cNvPr id="4" name="图片 3">
            <a:extLst>
              <a:ext uri="{FF2B5EF4-FFF2-40B4-BE49-F238E27FC236}">
                <a16:creationId xmlns:a16="http://schemas.microsoft.com/office/drawing/2014/main" id="{4C5DD864-444A-FB4C-BCEC-30C90CCA5D42}"/>
              </a:ext>
            </a:extLst>
          </p:cNvPr>
          <p:cNvPicPr>
            <a:picLocks noChangeAspect="1"/>
          </p:cNvPicPr>
          <p:nvPr/>
        </p:nvPicPr>
        <p:blipFill>
          <a:blip r:embed="rId2"/>
          <a:stretch>
            <a:fillRect/>
          </a:stretch>
        </p:blipFill>
        <p:spPr>
          <a:xfrm>
            <a:off x="1695450" y="3215125"/>
            <a:ext cx="5753100" cy="1397000"/>
          </a:xfrm>
          <a:prstGeom prst="rect">
            <a:avLst/>
          </a:prstGeom>
        </p:spPr>
      </p:pic>
    </p:spTree>
    <p:extLst>
      <p:ext uri="{BB962C8B-B14F-4D97-AF65-F5344CB8AC3E}">
        <p14:creationId xmlns:p14="http://schemas.microsoft.com/office/powerpoint/2010/main" val="9192361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2AA58C-3118-9C46-9EE3-13D8B7C15EE0}"/>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8C687E45-2570-D540-A650-09670935A517}"/>
              </a:ext>
            </a:extLst>
          </p:cNvPr>
          <p:cNvSpPr>
            <a:spLocks noGrp="1"/>
          </p:cNvSpPr>
          <p:nvPr>
            <p:ph type="body" idx="1"/>
          </p:nvPr>
        </p:nvSpPr>
        <p:spPr/>
        <p:txBody>
          <a:bodyPr/>
          <a:lstStyle/>
          <a:p>
            <a:pPr marL="114300" indent="0">
              <a:buNone/>
            </a:pPr>
            <a:r>
              <a:rPr lang="en" altLang="zh-CN" b="1" dirty="0"/>
              <a:t>Putting it all together</a:t>
            </a:r>
          </a:p>
          <a:p>
            <a:r>
              <a:rPr lang="en" altLang="zh-CN" dirty="0"/>
              <a:t>You can </a:t>
            </a:r>
            <a:r>
              <a:rPr lang="en" altLang="zh-CN" dirty="0">
                <a:hlinkClick r:id="rId2"/>
              </a:rPr>
              <a:t>check out the example</a:t>
            </a:r>
            <a:r>
              <a:rPr lang="en" altLang="zh-CN" dirty="0"/>
              <a:t> covered in this article. </a:t>
            </a:r>
          </a:p>
          <a:p>
            <a:r>
              <a:rPr lang="en" altLang="zh-CN" dirty="0"/>
              <a:t>If you want something simpler, see what the simple Counter app looks like when </a:t>
            </a:r>
            <a:r>
              <a:rPr lang="en" altLang="zh-CN" dirty="0">
                <a:hlinkClick r:id="rId3"/>
              </a:rPr>
              <a:t>built with provider</a:t>
            </a:r>
            <a:r>
              <a:rPr lang="en" altLang="zh-CN" dirty="0"/>
              <a:t>.</a:t>
            </a:r>
          </a:p>
          <a:p>
            <a:r>
              <a:rPr kumimoji="1" lang="en" altLang="zh-CN" dirty="0"/>
              <a:t>See: </a:t>
            </a:r>
            <a:r>
              <a:rPr kumimoji="1" lang="en" altLang="zh-CN" u="sng" dirty="0">
                <a:solidFill>
                  <a:srgbClr val="7030A0"/>
                </a:solidFill>
              </a:rPr>
              <a:t>samples/</a:t>
            </a:r>
            <a:r>
              <a:rPr kumimoji="1" lang="en" altLang="zh-CN" u="sng" dirty="0" err="1">
                <a:solidFill>
                  <a:srgbClr val="7030A0"/>
                </a:solidFill>
              </a:rPr>
              <a:t>provider_shoper</a:t>
            </a:r>
            <a:endParaRPr kumimoji="1" lang="zh-CN" altLang="en-US" u="sng" dirty="0">
              <a:solidFill>
                <a:srgbClr val="7030A0"/>
              </a:solidFill>
            </a:endParaRPr>
          </a:p>
        </p:txBody>
      </p:sp>
    </p:spTree>
    <p:extLst>
      <p:ext uri="{BB962C8B-B14F-4D97-AF65-F5344CB8AC3E}">
        <p14:creationId xmlns:p14="http://schemas.microsoft.com/office/powerpoint/2010/main" val="21546414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Networking</a:t>
            </a:r>
          </a:p>
        </p:txBody>
      </p:sp>
    </p:spTree>
    <p:extLst>
      <p:ext uri="{BB962C8B-B14F-4D97-AF65-F5344CB8AC3E}">
        <p14:creationId xmlns:p14="http://schemas.microsoft.com/office/powerpoint/2010/main" val="36666491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9E895C-072B-5D49-AC45-45058FA71016}"/>
              </a:ext>
            </a:extLst>
          </p:cNvPr>
          <p:cNvSpPr>
            <a:spLocks noGrp="1"/>
          </p:cNvSpPr>
          <p:nvPr>
            <p:ph type="title"/>
          </p:nvPr>
        </p:nvSpPr>
        <p:spPr/>
        <p:txBody>
          <a:bodyPr/>
          <a:lstStyle/>
          <a:p>
            <a:r>
              <a:rPr lang="en" altLang="zh-CN" dirty="0"/>
              <a:t>Cross-platform http networking</a:t>
            </a:r>
            <a:endParaRPr kumimoji="1" lang="zh-CN" altLang="en-US" dirty="0"/>
          </a:p>
        </p:txBody>
      </p:sp>
      <p:sp>
        <p:nvSpPr>
          <p:cNvPr id="3" name="文本占位符 2">
            <a:extLst>
              <a:ext uri="{FF2B5EF4-FFF2-40B4-BE49-F238E27FC236}">
                <a16:creationId xmlns:a16="http://schemas.microsoft.com/office/drawing/2014/main" id="{84D70F2D-FE6A-B943-AE95-09947554B0AE}"/>
              </a:ext>
            </a:extLst>
          </p:cNvPr>
          <p:cNvSpPr>
            <a:spLocks noGrp="1"/>
          </p:cNvSpPr>
          <p:nvPr>
            <p:ph type="body" idx="1"/>
          </p:nvPr>
        </p:nvSpPr>
        <p:spPr/>
        <p:txBody>
          <a:bodyPr/>
          <a:lstStyle/>
          <a:p>
            <a:r>
              <a:rPr lang="en" altLang="zh-CN" dirty="0"/>
              <a:t>The </a:t>
            </a:r>
            <a:r>
              <a:rPr lang="en" altLang="zh-CN" dirty="0">
                <a:hlinkClick r:id="rId2"/>
              </a:rPr>
              <a:t>http</a:t>
            </a:r>
            <a:r>
              <a:rPr lang="en" altLang="zh-CN" dirty="0"/>
              <a:t> package provides the simplest way to issue http requests.</a:t>
            </a:r>
            <a:r>
              <a:rPr lang="zh-CN" altLang="en-US" dirty="0"/>
              <a:t> </a:t>
            </a:r>
            <a:r>
              <a:rPr lang="en" altLang="zh-CN" dirty="0"/>
              <a:t>This package is supported on Android, iOS, and the web.</a:t>
            </a:r>
          </a:p>
          <a:p>
            <a:r>
              <a:rPr lang="en" altLang="zh-CN" dirty="0"/>
              <a:t>Android apps must </a:t>
            </a:r>
            <a:r>
              <a:rPr lang="en" altLang="zh-CN" dirty="0">
                <a:hlinkClick r:id="rId3"/>
              </a:rPr>
              <a:t>declare their use of the internet</a:t>
            </a:r>
            <a:r>
              <a:rPr lang="en" altLang="zh-CN" dirty="0"/>
              <a:t> in the Android manifest (</a:t>
            </a:r>
            <a:r>
              <a:rPr lang="en" altLang="zh-CN" dirty="0" err="1"/>
              <a:t>AndroidManifest.xml</a:t>
            </a:r>
            <a:r>
              <a:rPr lang="en" altLang="zh-CN" dirty="0"/>
              <a:t> ):</a:t>
            </a:r>
            <a:endParaRPr kumimoji="1" lang="zh-CN" altLang="en-US" dirty="0"/>
          </a:p>
        </p:txBody>
      </p:sp>
      <p:pic>
        <p:nvPicPr>
          <p:cNvPr id="5" name="图片 4">
            <a:extLst>
              <a:ext uri="{FF2B5EF4-FFF2-40B4-BE49-F238E27FC236}">
                <a16:creationId xmlns:a16="http://schemas.microsoft.com/office/drawing/2014/main" id="{E1BE651A-7AB5-B84A-85ED-EC70ACA2F8DB}"/>
              </a:ext>
            </a:extLst>
          </p:cNvPr>
          <p:cNvPicPr>
            <a:picLocks noChangeAspect="1"/>
          </p:cNvPicPr>
          <p:nvPr/>
        </p:nvPicPr>
        <p:blipFill>
          <a:blip r:embed="rId4"/>
          <a:stretch>
            <a:fillRect/>
          </a:stretch>
        </p:blipFill>
        <p:spPr>
          <a:xfrm>
            <a:off x="1403350" y="3064913"/>
            <a:ext cx="6337300" cy="1231900"/>
          </a:xfrm>
          <a:prstGeom prst="rect">
            <a:avLst/>
          </a:prstGeom>
        </p:spPr>
      </p:pic>
    </p:spTree>
    <p:extLst>
      <p:ext uri="{BB962C8B-B14F-4D97-AF65-F5344CB8AC3E}">
        <p14:creationId xmlns:p14="http://schemas.microsoft.com/office/powerpoint/2010/main" val="380801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11281A-3DDD-9E49-ACDE-27AA733E8E99}"/>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67836241-BAAF-C04B-A0A4-017AE70211B0}"/>
              </a:ext>
            </a:extLst>
          </p:cNvPr>
          <p:cNvSpPr>
            <a:spLocks noGrp="1"/>
          </p:cNvSpPr>
          <p:nvPr>
            <p:ph type="body" idx="1"/>
          </p:nvPr>
        </p:nvSpPr>
        <p:spPr/>
        <p:txBody>
          <a:bodyPr/>
          <a:lstStyle/>
          <a:p>
            <a:r>
              <a:rPr lang="en" altLang="zh-CN" dirty="0">
                <a:hlinkClick r:id="rId2"/>
              </a:rPr>
              <a:t>networking cookbook</a:t>
            </a:r>
            <a:endParaRPr lang="en" altLang="zh-CN" dirty="0"/>
          </a:p>
          <a:p>
            <a:pPr lvl="1"/>
            <a:r>
              <a:rPr lang="en" altLang="zh-CN" dirty="0">
                <a:hlinkClick r:id="rId3"/>
              </a:rPr>
              <a:t>Delete data on the internet</a:t>
            </a:r>
            <a:endParaRPr lang="en" altLang="zh-CN" dirty="0"/>
          </a:p>
          <a:p>
            <a:pPr lvl="1"/>
            <a:r>
              <a:rPr lang="en" altLang="zh-CN" dirty="0">
                <a:hlinkClick r:id="rId4"/>
              </a:rPr>
              <a:t>Fetch data from the internet</a:t>
            </a:r>
            <a:endParaRPr lang="en" altLang="zh-CN" dirty="0"/>
          </a:p>
          <a:p>
            <a:pPr lvl="1"/>
            <a:r>
              <a:rPr lang="en" altLang="zh-CN" dirty="0">
                <a:hlinkClick r:id="rId5"/>
              </a:rPr>
              <a:t>Make authenticated requests</a:t>
            </a:r>
            <a:endParaRPr lang="en" altLang="zh-CN" dirty="0"/>
          </a:p>
          <a:p>
            <a:pPr lvl="1"/>
            <a:r>
              <a:rPr lang="en" altLang="zh-CN" dirty="0">
                <a:hlinkClick r:id="rId6"/>
              </a:rPr>
              <a:t>Parse JSON in the background</a:t>
            </a:r>
            <a:endParaRPr lang="en" altLang="zh-CN" dirty="0"/>
          </a:p>
          <a:p>
            <a:pPr lvl="1"/>
            <a:r>
              <a:rPr lang="en" altLang="zh-CN" dirty="0">
                <a:hlinkClick r:id="rId7"/>
              </a:rPr>
              <a:t>Send data to the internet</a:t>
            </a:r>
            <a:endParaRPr lang="en" altLang="zh-CN" dirty="0"/>
          </a:p>
          <a:p>
            <a:pPr lvl="1"/>
            <a:r>
              <a:rPr lang="en" altLang="zh-CN" dirty="0">
                <a:hlinkClick r:id="rId8"/>
              </a:rPr>
              <a:t>Update data over the internet</a:t>
            </a:r>
            <a:endParaRPr lang="en" altLang="zh-CN" dirty="0"/>
          </a:p>
          <a:p>
            <a:pPr lvl="1"/>
            <a:r>
              <a:rPr lang="en" altLang="zh-CN" dirty="0">
                <a:hlinkClick r:id="rId9"/>
              </a:rPr>
              <a:t>Work with WebSockets</a:t>
            </a:r>
            <a:endParaRPr lang="en" altLang="zh-CN" dirty="0"/>
          </a:p>
        </p:txBody>
      </p:sp>
    </p:spTree>
    <p:extLst>
      <p:ext uri="{BB962C8B-B14F-4D97-AF65-F5344CB8AC3E}">
        <p14:creationId xmlns:p14="http://schemas.microsoft.com/office/powerpoint/2010/main" val="9285070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JSON and serialization</a:t>
            </a:r>
          </a:p>
        </p:txBody>
      </p:sp>
    </p:spTree>
    <p:extLst>
      <p:ext uri="{BB962C8B-B14F-4D97-AF65-F5344CB8AC3E}">
        <p14:creationId xmlns:p14="http://schemas.microsoft.com/office/powerpoint/2010/main" val="39560831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0511A0-AC16-4346-B80C-909BBADF600F}"/>
              </a:ext>
            </a:extLst>
          </p:cNvPr>
          <p:cNvSpPr>
            <a:spLocks noGrp="1"/>
          </p:cNvSpPr>
          <p:nvPr>
            <p:ph type="title"/>
          </p:nvPr>
        </p:nvSpPr>
        <p:spPr/>
        <p:txBody>
          <a:bodyPr/>
          <a:lstStyle/>
          <a:p>
            <a:r>
              <a:rPr kumimoji="1" lang="en-US" altLang="zh-CN" dirty="0"/>
              <a:t>Introduction</a:t>
            </a:r>
            <a:endParaRPr kumimoji="1" lang="zh-CN" altLang="en-US" dirty="0"/>
          </a:p>
        </p:txBody>
      </p:sp>
      <p:sp>
        <p:nvSpPr>
          <p:cNvPr id="3" name="文本占位符 2">
            <a:extLst>
              <a:ext uri="{FF2B5EF4-FFF2-40B4-BE49-F238E27FC236}">
                <a16:creationId xmlns:a16="http://schemas.microsoft.com/office/drawing/2014/main" id="{034B8B7A-1D3B-AB41-B1C8-C8D398FBF409}"/>
              </a:ext>
            </a:extLst>
          </p:cNvPr>
          <p:cNvSpPr>
            <a:spLocks noGrp="1"/>
          </p:cNvSpPr>
          <p:nvPr>
            <p:ph type="body" idx="1"/>
          </p:nvPr>
        </p:nvSpPr>
        <p:spPr/>
        <p:txBody>
          <a:bodyPr/>
          <a:lstStyle/>
          <a:p>
            <a:r>
              <a:rPr lang="en" altLang="zh-CN" dirty="0"/>
              <a:t>It is hard to think of a mobile app that doesn’t need to communicate with a web server or easily store structured data at some point. </a:t>
            </a:r>
          </a:p>
          <a:p>
            <a:r>
              <a:rPr lang="en" altLang="zh-CN" dirty="0"/>
              <a:t>When making network-connected apps, the chances are that it needs to consume some good old JSON, sooner or later.</a:t>
            </a:r>
            <a:endParaRPr kumimoji="1" lang="zh-CN" altLang="en-US" dirty="0"/>
          </a:p>
        </p:txBody>
      </p:sp>
    </p:spTree>
    <p:extLst>
      <p:ext uri="{BB962C8B-B14F-4D97-AF65-F5344CB8AC3E}">
        <p14:creationId xmlns:p14="http://schemas.microsoft.com/office/powerpoint/2010/main" val="295896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State management</a:t>
            </a:r>
          </a:p>
        </p:txBody>
      </p:sp>
    </p:spTree>
    <p:extLst>
      <p:ext uri="{BB962C8B-B14F-4D97-AF65-F5344CB8AC3E}">
        <p14:creationId xmlns:p14="http://schemas.microsoft.com/office/powerpoint/2010/main" val="4733438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035B48-11E7-0146-9180-C064AF0A94E2}"/>
              </a:ext>
            </a:extLst>
          </p:cNvPr>
          <p:cNvSpPr>
            <a:spLocks noGrp="1"/>
          </p:cNvSpPr>
          <p:nvPr>
            <p:ph type="title"/>
          </p:nvPr>
        </p:nvSpPr>
        <p:spPr/>
        <p:txBody>
          <a:bodyPr/>
          <a:lstStyle/>
          <a:p>
            <a:r>
              <a:rPr lang="en" altLang="zh-CN" b="1" dirty="0"/>
              <a:t>Terminology</a:t>
            </a:r>
            <a:endParaRPr kumimoji="1" lang="zh-CN" altLang="en-US" dirty="0"/>
          </a:p>
        </p:txBody>
      </p:sp>
      <p:sp>
        <p:nvSpPr>
          <p:cNvPr id="3" name="文本占位符 2">
            <a:extLst>
              <a:ext uri="{FF2B5EF4-FFF2-40B4-BE49-F238E27FC236}">
                <a16:creationId xmlns:a16="http://schemas.microsoft.com/office/drawing/2014/main" id="{1FE57688-B27C-3342-B6DD-CFA08D1B1498}"/>
              </a:ext>
            </a:extLst>
          </p:cNvPr>
          <p:cNvSpPr>
            <a:spLocks noGrp="1"/>
          </p:cNvSpPr>
          <p:nvPr>
            <p:ph type="body" idx="1"/>
          </p:nvPr>
        </p:nvSpPr>
        <p:spPr/>
        <p:txBody>
          <a:bodyPr/>
          <a:lstStyle/>
          <a:p>
            <a:r>
              <a:rPr lang="en" altLang="zh-CN" i="1" dirty="0"/>
              <a:t>Encoding</a:t>
            </a:r>
            <a:r>
              <a:rPr lang="en" altLang="zh-CN" dirty="0"/>
              <a:t> and </a:t>
            </a:r>
            <a:r>
              <a:rPr lang="en" altLang="zh-CN" i="1" dirty="0"/>
              <a:t>serialization</a:t>
            </a:r>
            <a:r>
              <a:rPr lang="en" altLang="zh-CN" dirty="0"/>
              <a:t> are the same thing—turning a data structure into a string. </a:t>
            </a:r>
          </a:p>
          <a:p>
            <a:r>
              <a:rPr lang="en" altLang="zh-CN" i="1" dirty="0"/>
              <a:t>Decoding</a:t>
            </a:r>
            <a:r>
              <a:rPr lang="en" altLang="zh-CN" dirty="0"/>
              <a:t> and </a:t>
            </a:r>
            <a:r>
              <a:rPr lang="en" altLang="zh-CN" i="1" dirty="0"/>
              <a:t>deserialization</a:t>
            </a:r>
            <a:r>
              <a:rPr lang="en" altLang="zh-CN" dirty="0"/>
              <a:t> are the opposite process—turning a string into a data structure. </a:t>
            </a:r>
          </a:p>
          <a:p>
            <a:r>
              <a:rPr lang="en" altLang="zh-CN" dirty="0"/>
              <a:t>However, </a:t>
            </a:r>
            <a:r>
              <a:rPr lang="en" altLang="zh-CN" i="1" dirty="0"/>
              <a:t>serialization</a:t>
            </a:r>
            <a:r>
              <a:rPr lang="en" altLang="zh-CN" dirty="0"/>
              <a:t> also commonly refers to the entire process of translating data structures to and from a more easily readable format.</a:t>
            </a:r>
            <a:endParaRPr kumimoji="1" lang="zh-CN" altLang="en-US" dirty="0"/>
          </a:p>
        </p:txBody>
      </p:sp>
    </p:spTree>
    <p:extLst>
      <p:ext uri="{BB962C8B-B14F-4D97-AF65-F5344CB8AC3E}">
        <p14:creationId xmlns:p14="http://schemas.microsoft.com/office/powerpoint/2010/main" val="26349967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8A86D4-A835-6A4F-A2FE-C5A499E89E1E}"/>
              </a:ext>
            </a:extLst>
          </p:cNvPr>
          <p:cNvSpPr>
            <a:spLocks noGrp="1"/>
          </p:cNvSpPr>
          <p:nvPr>
            <p:ph type="title"/>
          </p:nvPr>
        </p:nvSpPr>
        <p:spPr/>
        <p:txBody>
          <a:bodyPr/>
          <a:lstStyle/>
          <a:p>
            <a:r>
              <a:rPr lang="en" altLang="zh-CN" dirty="0"/>
              <a:t>Which JSON serialization method is right for me?</a:t>
            </a:r>
          </a:p>
        </p:txBody>
      </p:sp>
      <p:sp>
        <p:nvSpPr>
          <p:cNvPr id="3" name="文本占位符 2">
            <a:extLst>
              <a:ext uri="{FF2B5EF4-FFF2-40B4-BE49-F238E27FC236}">
                <a16:creationId xmlns:a16="http://schemas.microsoft.com/office/drawing/2014/main" id="{B1B2C3D0-4FE8-7E4D-944A-B1AD4BA5E5A3}"/>
              </a:ext>
            </a:extLst>
          </p:cNvPr>
          <p:cNvSpPr>
            <a:spLocks noGrp="1"/>
          </p:cNvSpPr>
          <p:nvPr>
            <p:ph type="body" idx="1"/>
          </p:nvPr>
        </p:nvSpPr>
        <p:spPr/>
        <p:txBody>
          <a:bodyPr/>
          <a:lstStyle/>
          <a:p>
            <a:r>
              <a:rPr lang="en" altLang="zh-CN" dirty="0"/>
              <a:t>Use manual serialization for smaller projects</a:t>
            </a:r>
          </a:p>
          <a:p>
            <a:pPr lvl="1"/>
            <a:r>
              <a:rPr lang="en" altLang="zh-CN" dirty="0"/>
              <a:t>Manual JSON decoding refers to using the built-in JSON decoder in </a:t>
            </a:r>
            <a:r>
              <a:rPr lang="en" altLang="zh-CN" dirty="0" err="1"/>
              <a:t>dart:convert</a:t>
            </a:r>
            <a:r>
              <a:rPr lang="en" altLang="zh-CN" dirty="0"/>
              <a:t>. </a:t>
            </a:r>
          </a:p>
          <a:p>
            <a:r>
              <a:rPr lang="en" altLang="zh-CN" dirty="0"/>
              <a:t>Use code generation for medium to large projects</a:t>
            </a:r>
            <a:endParaRPr kumimoji="1" lang="en-US" altLang="zh-CN" dirty="0"/>
          </a:p>
          <a:p>
            <a:pPr lvl="1"/>
            <a:r>
              <a:rPr lang="en" altLang="zh-CN" dirty="0"/>
              <a:t>JSON serialization with code generation means having an external library generate the encoding boilerplate for you. </a:t>
            </a:r>
          </a:p>
        </p:txBody>
      </p:sp>
    </p:spTree>
    <p:extLst>
      <p:ext uri="{BB962C8B-B14F-4D97-AF65-F5344CB8AC3E}">
        <p14:creationId xmlns:p14="http://schemas.microsoft.com/office/powerpoint/2010/main" val="684327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86547F-1F44-9141-9491-266C06E668C9}"/>
              </a:ext>
            </a:extLst>
          </p:cNvPr>
          <p:cNvSpPr>
            <a:spLocks noGrp="1"/>
          </p:cNvSpPr>
          <p:nvPr>
            <p:ph type="title"/>
          </p:nvPr>
        </p:nvSpPr>
        <p:spPr/>
        <p:txBody>
          <a:bodyPr/>
          <a:lstStyle/>
          <a:p>
            <a:r>
              <a:rPr lang="en" altLang="zh-CN" dirty="0"/>
              <a:t>Further references</a:t>
            </a:r>
            <a:endParaRPr kumimoji="1" lang="zh-CN" altLang="en-US" dirty="0"/>
          </a:p>
        </p:txBody>
      </p:sp>
      <p:sp>
        <p:nvSpPr>
          <p:cNvPr id="3" name="文本占位符 2">
            <a:extLst>
              <a:ext uri="{FF2B5EF4-FFF2-40B4-BE49-F238E27FC236}">
                <a16:creationId xmlns:a16="http://schemas.microsoft.com/office/drawing/2014/main" id="{18102DBF-B52D-1244-BEE1-FC7B73C55074}"/>
              </a:ext>
            </a:extLst>
          </p:cNvPr>
          <p:cNvSpPr>
            <a:spLocks noGrp="1"/>
          </p:cNvSpPr>
          <p:nvPr>
            <p:ph type="body" idx="1"/>
          </p:nvPr>
        </p:nvSpPr>
        <p:spPr/>
        <p:txBody>
          <a:bodyPr/>
          <a:lstStyle/>
          <a:p>
            <a:r>
              <a:rPr lang="en" altLang="zh-CN" dirty="0"/>
              <a:t>The </a:t>
            </a:r>
            <a:r>
              <a:rPr lang="en" altLang="zh-CN" dirty="0">
                <a:hlinkClick r:id="rId2"/>
              </a:rPr>
              <a:t>dart:convert</a:t>
            </a:r>
            <a:r>
              <a:rPr lang="en" altLang="zh-CN" dirty="0"/>
              <a:t> and </a:t>
            </a:r>
            <a:r>
              <a:rPr lang="en" altLang="zh-CN" dirty="0">
                <a:hlinkClick r:id="rId3"/>
              </a:rPr>
              <a:t>JsonCodec</a:t>
            </a:r>
            <a:r>
              <a:rPr lang="en" altLang="zh-CN" dirty="0"/>
              <a:t> documentation</a:t>
            </a:r>
          </a:p>
          <a:p>
            <a:r>
              <a:rPr lang="en" altLang="zh-CN" dirty="0"/>
              <a:t>The </a:t>
            </a:r>
            <a:r>
              <a:rPr lang="en" altLang="zh-CN" dirty="0">
                <a:hlinkClick r:id="rId4"/>
              </a:rPr>
              <a:t>json_serializable</a:t>
            </a:r>
            <a:r>
              <a:rPr lang="en" altLang="zh-CN" dirty="0"/>
              <a:t> package on </a:t>
            </a:r>
            <a:r>
              <a:rPr lang="en" altLang="zh-CN" dirty="0" err="1"/>
              <a:t>pub.dev</a:t>
            </a:r>
            <a:endParaRPr lang="en" altLang="zh-CN" dirty="0"/>
          </a:p>
          <a:p>
            <a:r>
              <a:rPr lang="en" altLang="zh-CN" dirty="0"/>
              <a:t>The </a:t>
            </a:r>
            <a:r>
              <a:rPr lang="en" altLang="zh-CN" dirty="0">
                <a:hlinkClick r:id="rId5"/>
              </a:rPr>
              <a:t>json_serializable examples</a:t>
            </a:r>
            <a:r>
              <a:rPr lang="en" altLang="zh-CN" dirty="0"/>
              <a:t> on GitHub</a:t>
            </a:r>
          </a:p>
          <a:p>
            <a:endParaRPr kumimoji="1" lang="zh-CN" altLang="en-US" dirty="0"/>
          </a:p>
        </p:txBody>
      </p:sp>
    </p:spTree>
    <p:extLst>
      <p:ext uri="{BB962C8B-B14F-4D97-AF65-F5344CB8AC3E}">
        <p14:creationId xmlns:p14="http://schemas.microsoft.com/office/powerpoint/2010/main" val="41392343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Firebase</a:t>
            </a:r>
          </a:p>
        </p:txBody>
      </p:sp>
    </p:spTree>
    <p:extLst>
      <p:ext uri="{BB962C8B-B14F-4D97-AF65-F5344CB8AC3E}">
        <p14:creationId xmlns:p14="http://schemas.microsoft.com/office/powerpoint/2010/main" val="39685682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FE0D8B-02EA-5442-B332-6EE70061C240}"/>
              </a:ext>
            </a:extLst>
          </p:cNvPr>
          <p:cNvSpPr>
            <a:spLocks noGrp="1"/>
          </p:cNvSpPr>
          <p:nvPr>
            <p:ph type="title"/>
          </p:nvPr>
        </p:nvSpPr>
        <p:spPr/>
        <p:txBody>
          <a:bodyPr/>
          <a:lstStyle/>
          <a:p>
            <a:r>
              <a:rPr kumimoji="1" lang="en-US" altLang="zh-CN" dirty="0"/>
              <a:t>Introduction</a:t>
            </a:r>
            <a:endParaRPr kumimoji="1" lang="zh-CN" altLang="en-US" dirty="0"/>
          </a:p>
        </p:txBody>
      </p:sp>
      <p:sp>
        <p:nvSpPr>
          <p:cNvPr id="3" name="文本占位符 2">
            <a:extLst>
              <a:ext uri="{FF2B5EF4-FFF2-40B4-BE49-F238E27FC236}">
                <a16:creationId xmlns:a16="http://schemas.microsoft.com/office/drawing/2014/main" id="{92DD738A-BCF7-D447-AB81-477F23CE4126}"/>
              </a:ext>
            </a:extLst>
          </p:cNvPr>
          <p:cNvSpPr>
            <a:spLocks noGrp="1"/>
          </p:cNvSpPr>
          <p:nvPr>
            <p:ph type="body" idx="1"/>
          </p:nvPr>
        </p:nvSpPr>
        <p:spPr/>
        <p:txBody>
          <a:bodyPr/>
          <a:lstStyle/>
          <a:p>
            <a:r>
              <a:rPr lang="en" altLang="zh-CN" dirty="0"/>
              <a:t>Firebase is a Backend-as-a-Service (BaaS) app development platform that provides hosted backend services such as a </a:t>
            </a:r>
            <a:r>
              <a:rPr lang="en" altLang="zh-CN" dirty="0" err="1"/>
              <a:t>realtime</a:t>
            </a:r>
            <a:r>
              <a:rPr lang="en" altLang="zh-CN" dirty="0"/>
              <a:t> database, cloud storage, authentication, crash reporting, machine learning, remote configuration, and hosting for your static files.</a:t>
            </a:r>
            <a:endParaRPr kumimoji="1" lang="zh-CN" altLang="en-US" dirty="0"/>
          </a:p>
        </p:txBody>
      </p:sp>
    </p:spTree>
    <p:extLst>
      <p:ext uri="{BB962C8B-B14F-4D97-AF65-F5344CB8AC3E}">
        <p14:creationId xmlns:p14="http://schemas.microsoft.com/office/powerpoint/2010/main" val="16176542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FC7ADD-E33F-2A40-80DF-46D976144B05}"/>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4FDC7E62-F782-914B-84A2-792A90389B1F}"/>
              </a:ext>
            </a:extLst>
          </p:cNvPr>
          <p:cNvSpPr>
            <a:spLocks noGrp="1"/>
          </p:cNvSpPr>
          <p:nvPr>
            <p:ph type="body" idx="1"/>
          </p:nvPr>
        </p:nvSpPr>
        <p:spPr/>
        <p:txBody>
          <a:bodyPr/>
          <a:lstStyle/>
          <a:p>
            <a:pPr marL="114300" indent="0">
              <a:buNone/>
            </a:pPr>
            <a:r>
              <a:rPr lang="en" altLang="zh-CN" dirty="0"/>
              <a:t>For more information, see:</a:t>
            </a:r>
          </a:p>
          <a:p>
            <a:r>
              <a:rPr lang="en" altLang="zh-CN" dirty="0"/>
              <a:t>The </a:t>
            </a:r>
            <a:r>
              <a:rPr lang="en" altLang="zh-CN" dirty="0">
                <a:hlinkClick r:id="rId2"/>
              </a:rPr>
              <a:t>FlutterFire</a:t>
            </a:r>
            <a:r>
              <a:rPr lang="en" altLang="zh-CN" dirty="0"/>
              <a:t> site</a:t>
            </a:r>
          </a:p>
          <a:p>
            <a:r>
              <a:rPr lang="en" altLang="zh-CN" dirty="0">
                <a:hlinkClick r:id="rId3"/>
              </a:rPr>
              <a:t>Getting started with Firebase and Flutter</a:t>
            </a:r>
            <a:endParaRPr lang="en" altLang="zh-CN" dirty="0"/>
          </a:p>
          <a:p>
            <a:r>
              <a:rPr lang="en" altLang="zh-CN" dirty="0">
                <a:hlinkClick r:id="rId4"/>
              </a:rPr>
              <a:t>Get to know Firebase for Flutter</a:t>
            </a:r>
            <a:r>
              <a:rPr lang="en" altLang="zh-CN" dirty="0"/>
              <a:t> video workshop based on the </a:t>
            </a:r>
            <a:r>
              <a:rPr lang="en" altLang="zh-CN" dirty="0" err="1"/>
              <a:t>codelab</a:t>
            </a:r>
            <a:endParaRPr lang="en" altLang="zh-CN" dirty="0"/>
          </a:p>
          <a:p>
            <a:r>
              <a:rPr lang="en" altLang="zh-CN" dirty="0">
                <a:hlinkClick r:id="rId5"/>
              </a:rPr>
              <a:t>Get to know Firebase for Flutter</a:t>
            </a:r>
            <a:r>
              <a:rPr lang="en" altLang="zh-CN" dirty="0"/>
              <a:t> </a:t>
            </a:r>
            <a:r>
              <a:rPr lang="en" altLang="zh-CN" dirty="0" err="1"/>
              <a:t>codelab</a:t>
            </a:r>
            <a:endParaRPr lang="en" altLang="zh-CN" dirty="0"/>
          </a:p>
          <a:p>
            <a:r>
              <a:rPr lang="en" altLang="zh-CN" dirty="0">
                <a:hlinkClick r:id="rId6"/>
              </a:rPr>
              <a:t>Multi Platform Firebase Flutter</a:t>
            </a:r>
            <a:r>
              <a:rPr lang="en" altLang="zh-CN" dirty="0"/>
              <a:t> </a:t>
            </a:r>
            <a:r>
              <a:rPr lang="en" altLang="zh-CN" dirty="0" err="1"/>
              <a:t>codelab</a:t>
            </a:r>
            <a:endParaRPr lang="en" altLang="zh-CN" dirty="0"/>
          </a:p>
          <a:p>
            <a:r>
              <a:rPr lang="en" altLang="zh-CN" dirty="0">
                <a:hlinkClick r:id="rId7"/>
              </a:rPr>
              <a:t>Use Firebase to host your Flutter app on the web</a:t>
            </a:r>
            <a:endParaRPr lang="en" altLang="zh-CN" dirty="0"/>
          </a:p>
        </p:txBody>
      </p:sp>
    </p:spTree>
    <p:extLst>
      <p:ext uri="{BB962C8B-B14F-4D97-AF65-F5344CB8AC3E}">
        <p14:creationId xmlns:p14="http://schemas.microsoft.com/office/powerpoint/2010/main" val="11031609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55"/>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Thank you!</a:t>
            </a:r>
            <a:endParaRPr dirty="0"/>
          </a:p>
        </p:txBody>
      </p:sp>
      <p:sp>
        <p:nvSpPr>
          <p:cNvPr id="397" name="Google Shape;397;p55"/>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p>
            <a:pPr marL="0" lvl="0" indent="0"/>
            <a:r>
              <a:rPr lang="en-US" altLang="zh-CN" dirty="0" err="1"/>
              <a:t>Wenxuan</a:t>
            </a:r>
            <a:r>
              <a:rPr lang="en-US" altLang="zh-CN" dirty="0"/>
              <a:t> Shi</a:t>
            </a:r>
          </a:p>
          <a:p>
            <a:pPr marL="0" lvl="0" indent="0"/>
            <a:r>
              <a:rPr lang="en-US" altLang="zh-CN" dirty="0"/>
              <a:t>College of Software, Nankai University</a:t>
            </a:r>
          </a:p>
          <a:p>
            <a:pPr marL="0" lvl="0" indent="0"/>
            <a:endParaRPr lang="en-US" altLang="zh-CN" dirty="0"/>
          </a:p>
          <a:p>
            <a:pPr marL="0" lvl="0" indent="0"/>
            <a:r>
              <a:rPr lang="en-US" altLang="zh-CN" dirty="0"/>
              <a:t>Email: </a:t>
            </a:r>
            <a:r>
              <a:rPr lang="en-US" altLang="zh-CN" dirty="0" err="1"/>
              <a:t>shiwx@nankai.edu.cn</a:t>
            </a:r>
            <a:endParaRPr lang="en-US" altLang="zh-CN" dirty="0"/>
          </a:p>
          <a:p>
            <a:pPr marL="0" lvl="0" indent="0"/>
            <a:r>
              <a:rPr lang="en-US" altLang="zh-CN" dirty="0" err="1"/>
              <a:t>Wechat</a:t>
            </a:r>
            <a:r>
              <a:rPr lang="en-US" altLang="zh-CN" dirty="0"/>
              <a:t>: 13920561100</a:t>
            </a:r>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r>
              <a:rPr lang="en" altLang="zh-CN" dirty="0"/>
              <a:t>Introduction</a:t>
            </a:r>
          </a:p>
        </p:txBody>
      </p:sp>
      <p:sp>
        <p:nvSpPr>
          <p:cNvPr id="93" name="Google Shape;93;p1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342900"/>
            <a:r>
              <a:rPr lang="en" altLang="zh-CN" dirty="0"/>
              <a:t>As you explore Flutter, there comes a time when you need to share application state between screens, across your app. </a:t>
            </a:r>
          </a:p>
          <a:p>
            <a:pPr marL="342900"/>
            <a:r>
              <a:rPr lang="en" altLang="zh-CN" dirty="0"/>
              <a:t>There are many approaches you can take, and many questions to think about.</a:t>
            </a:r>
            <a:endParaRPr dirty="0"/>
          </a:p>
        </p:txBody>
      </p:sp>
    </p:spTree>
    <p:extLst>
      <p:ext uri="{BB962C8B-B14F-4D97-AF65-F5344CB8AC3E}">
        <p14:creationId xmlns:p14="http://schemas.microsoft.com/office/powerpoint/2010/main" val="1408664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20BCA3-2398-C541-B4C9-D0AC5B942673}"/>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C165274C-3C9E-724D-ADDF-60888717C93A}"/>
              </a:ext>
            </a:extLst>
          </p:cNvPr>
          <p:cNvSpPr>
            <a:spLocks noGrp="1"/>
          </p:cNvSpPr>
          <p:nvPr>
            <p:ph type="body" idx="1"/>
          </p:nvPr>
        </p:nvSpPr>
        <p:spPr/>
        <p:txBody>
          <a:bodyPr/>
          <a:lstStyle/>
          <a:p>
            <a:endParaRPr kumimoji="1" lang="zh-CN" altLang="en-US"/>
          </a:p>
        </p:txBody>
      </p:sp>
      <p:pic>
        <p:nvPicPr>
          <p:cNvPr id="5" name="图片 4">
            <a:extLst>
              <a:ext uri="{FF2B5EF4-FFF2-40B4-BE49-F238E27FC236}">
                <a16:creationId xmlns:a16="http://schemas.microsoft.com/office/drawing/2014/main" id="{8F559AE7-1A6B-454B-ACCA-104093C71682}"/>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059190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BA82D2-C62A-D444-9326-FB026F130B11}"/>
              </a:ext>
            </a:extLst>
          </p:cNvPr>
          <p:cNvSpPr>
            <a:spLocks noGrp="1"/>
          </p:cNvSpPr>
          <p:nvPr>
            <p:ph type="title"/>
          </p:nvPr>
        </p:nvSpPr>
        <p:spPr/>
        <p:txBody>
          <a:bodyPr/>
          <a:lstStyle/>
          <a:p>
            <a:r>
              <a:rPr lang="en" altLang="zh-CN" dirty="0"/>
              <a:t>Start thinking declaratively</a:t>
            </a:r>
            <a:endParaRPr kumimoji="1" lang="zh-CN" altLang="en-US" dirty="0"/>
          </a:p>
        </p:txBody>
      </p:sp>
      <p:sp>
        <p:nvSpPr>
          <p:cNvPr id="3" name="文本占位符 2">
            <a:extLst>
              <a:ext uri="{FF2B5EF4-FFF2-40B4-BE49-F238E27FC236}">
                <a16:creationId xmlns:a16="http://schemas.microsoft.com/office/drawing/2014/main" id="{B12B4A85-528E-8F42-A953-8749151E5EDF}"/>
              </a:ext>
            </a:extLst>
          </p:cNvPr>
          <p:cNvSpPr>
            <a:spLocks noGrp="1"/>
          </p:cNvSpPr>
          <p:nvPr>
            <p:ph type="body" idx="1"/>
          </p:nvPr>
        </p:nvSpPr>
        <p:spPr/>
        <p:txBody>
          <a:bodyPr/>
          <a:lstStyle/>
          <a:p>
            <a:r>
              <a:rPr lang="en" altLang="zh-CN" dirty="0"/>
              <a:t>If you’re coming to Flutter from an imperative framework (such as Android SDK or iOS </a:t>
            </a:r>
            <a:r>
              <a:rPr lang="en" altLang="zh-CN" dirty="0" err="1"/>
              <a:t>UIKit</a:t>
            </a:r>
            <a:r>
              <a:rPr lang="en" altLang="zh-CN" dirty="0"/>
              <a:t>), you need to start thinking about app development from a new perspective.</a:t>
            </a:r>
          </a:p>
          <a:p>
            <a:r>
              <a:rPr lang="en" altLang="zh-CN" dirty="0"/>
              <a:t>Flutter is </a:t>
            </a:r>
            <a:r>
              <a:rPr lang="en" altLang="zh-CN" i="1" dirty="0"/>
              <a:t>declarative</a:t>
            </a:r>
            <a:r>
              <a:rPr lang="en" altLang="zh-CN" dirty="0"/>
              <a:t>. This means that Flutter builds its user interface to reflect the current state of your app:</a:t>
            </a:r>
            <a:endParaRPr kumimoji="1" lang="zh-CN" altLang="en-US" dirty="0"/>
          </a:p>
        </p:txBody>
      </p:sp>
      <p:pic>
        <p:nvPicPr>
          <p:cNvPr id="4" name="图片 3">
            <a:extLst>
              <a:ext uri="{FF2B5EF4-FFF2-40B4-BE49-F238E27FC236}">
                <a16:creationId xmlns:a16="http://schemas.microsoft.com/office/drawing/2014/main" id="{B2775586-0E17-414B-98CD-EC7C94E39969}"/>
              </a:ext>
            </a:extLst>
          </p:cNvPr>
          <p:cNvPicPr>
            <a:picLocks noChangeAspect="1"/>
          </p:cNvPicPr>
          <p:nvPr/>
        </p:nvPicPr>
        <p:blipFill>
          <a:blip r:embed="rId2"/>
          <a:stretch>
            <a:fillRect/>
          </a:stretch>
        </p:blipFill>
        <p:spPr>
          <a:xfrm>
            <a:off x="2002878" y="3099141"/>
            <a:ext cx="4838700" cy="1752600"/>
          </a:xfrm>
          <a:prstGeom prst="rect">
            <a:avLst/>
          </a:prstGeom>
        </p:spPr>
      </p:pic>
    </p:spTree>
    <p:extLst>
      <p:ext uri="{BB962C8B-B14F-4D97-AF65-F5344CB8AC3E}">
        <p14:creationId xmlns:p14="http://schemas.microsoft.com/office/powerpoint/2010/main" val="1259838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B907A3-811F-9442-8B9A-EF06381643F9}"/>
              </a:ext>
            </a:extLst>
          </p:cNvPr>
          <p:cNvSpPr>
            <a:spLocks noGrp="1"/>
          </p:cNvSpPr>
          <p:nvPr>
            <p:ph type="title"/>
          </p:nvPr>
        </p:nvSpPr>
        <p:spPr/>
        <p:txBody>
          <a:bodyPr/>
          <a:lstStyle/>
          <a:p>
            <a:r>
              <a:rPr lang="en" altLang="zh-CN" dirty="0"/>
              <a:t>Ephemeral vs app state</a:t>
            </a:r>
            <a:endParaRPr kumimoji="1" lang="zh-CN" altLang="en-US" dirty="0"/>
          </a:p>
        </p:txBody>
      </p:sp>
      <p:sp>
        <p:nvSpPr>
          <p:cNvPr id="3" name="文本占位符 2">
            <a:extLst>
              <a:ext uri="{FF2B5EF4-FFF2-40B4-BE49-F238E27FC236}">
                <a16:creationId xmlns:a16="http://schemas.microsoft.com/office/drawing/2014/main" id="{17D87FCB-3596-754A-A000-5F8B3AD0DB7F}"/>
              </a:ext>
            </a:extLst>
          </p:cNvPr>
          <p:cNvSpPr>
            <a:spLocks noGrp="1"/>
          </p:cNvSpPr>
          <p:nvPr>
            <p:ph type="body" idx="1"/>
          </p:nvPr>
        </p:nvSpPr>
        <p:spPr/>
        <p:txBody>
          <a:bodyPr/>
          <a:lstStyle/>
          <a:p>
            <a:r>
              <a:rPr lang="en" altLang="zh-CN" i="1" dirty="0"/>
              <a:t>This doc introduces app state, ephemeral state, and how you might manage each in a Flutter app.</a:t>
            </a:r>
            <a:endParaRPr lang="en" altLang="zh-CN" dirty="0"/>
          </a:p>
          <a:p>
            <a:r>
              <a:rPr lang="en" altLang="zh-CN" dirty="0"/>
              <a:t>In the broadest possible sense, the state of an app is everything that exists in memory when the app is running. </a:t>
            </a:r>
          </a:p>
          <a:p>
            <a:r>
              <a:rPr lang="en" altLang="zh-CN" dirty="0"/>
              <a:t>This includes the app’s assets, all the variables that the Flutter framework keeps about the UI, animation state, textures, fonts, and so on. </a:t>
            </a:r>
          </a:p>
        </p:txBody>
      </p:sp>
    </p:spTree>
    <p:extLst>
      <p:ext uri="{BB962C8B-B14F-4D97-AF65-F5344CB8AC3E}">
        <p14:creationId xmlns:p14="http://schemas.microsoft.com/office/powerpoint/2010/main" val="3907610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C3BA2A-E41D-3B4F-A6BE-84A90415B14F}"/>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0B3C9797-E614-1948-B348-65559B6E8BBE}"/>
              </a:ext>
            </a:extLst>
          </p:cNvPr>
          <p:cNvSpPr>
            <a:spLocks noGrp="1"/>
          </p:cNvSpPr>
          <p:nvPr>
            <p:ph type="body" idx="1"/>
          </p:nvPr>
        </p:nvSpPr>
        <p:spPr/>
        <p:txBody>
          <a:bodyPr/>
          <a:lstStyle/>
          <a:p>
            <a:pPr marL="114300" indent="0">
              <a:buNone/>
            </a:pPr>
            <a:r>
              <a:rPr lang="en" altLang="zh-CN" b="1" dirty="0"/>
              <a:t>Ephemeral state</a:t>
            </a:r>
          </a:p>
          <a:p>
            <a:r>
              <a:rPr lang="en" altLang="zh-CN" dirty="0"/>
              <a:t>Ephemeral state (sometimes called </a:t>
            </a:r>
            <a:r>
              <a:rPr lang="en" altLang="zh-CN" i="1" dirty="0"/>
              <a:t>UI state</a:t>
            </a:r>
            <a:r>
              <a:rPr lang="en" altLang="zh-CN" dirty="0"/>
              <a:t> or </a:t>
            </a:r>
            <a:r>
              <a:rPr lang="en" altLang="zh-CN" i="1" dirty="0"/>
              <a:t>local state</a:t>
            </a:r>
            <a:r>
              <a:rPr lang="en" altLang="zh-CN" dirty="0"/>
              <a:t>) is the state you can neatly contain in a single widget.</a:t>
            </a:r>
          </a:p>
          <a:p>
            <a:r>
              <a:rPr lang="en" altLang="zh-CN" dirty="0"/>
              <a:t>Here are a few examples.</a:t>
            </a:r>
          </a:p>
          <a:p>
            <a:pPr lvl="1"/>
            <a:r>
              <a:rPr lang="en" altLang="zh-CN" dirty="0"/>
              <a:t>current page in a </a:t>
            </a:r>
            <a:r>
              <a:rPr lang="en" altLang="zh-CN" dirty="0">
                <a:hlinkClick r:id="rId2"/>
              </a:rPr>
              <a:t>PageView</a:t>
            </a:r>
            <a:endParaRPr lang="en" altLang="zh-CN" dirty="0"/>
          </a:p>
          <a:p>
            <a:pPr lvl="1"/>
            <a:r>
              <a:rPr lang="en" altLang="zh-CN" dirty="0"/>
              <a:t>current progress of a complex animation</a:t>
            </a:r>
          </a:p>
          <a:p>
            <a:pPr lvl="1"/>
            <a:r>
              <a:rPr lang="en" altLang="zh-CN" dirty="0"/>
              <a:t>current selected tab in a </a:t>
            </a:r>
            <a:r>
              <a:rPr lang="en" altLang="zh-CN" dirty="0" err="1">
                <a:solidFill>
                  <a:schemeClr val="accent4"/>
                </a:solidFill>
              </a:rPr>
              <a:t>BottomNavigationBar</a:t>
            </a:r>
            <a:endParaRPr lang="en" altLang="zh-CN" dirty="0">
              <a:solidFill>
                <a:schemeClr val="accent4"/>
              </a:solidFill>
            </a:endParaRPr>
          </a:p>
          <a:p>
            <a:endParaRPr lang="en" altLang="zh-CN" dirty="0"/>
          </a:p>
          <a:p>
            <a:endParaRPr kumimoji="1" lang="zh-CN" altLang="en-US" dirty="0"/>
          </a:p>
        </p:txBody>
      </p:sp>
    </p:spTree>
    <p:extLst>
      <p:ext uri="{BB962C8B-B14F-4D97-AF65-F5344CB8AC3E}">
        <p14:creationId xmlns:p14="http://schemas.microsoft.com/office/powerpoint/2010/main" val="3264209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5E3AB9-38E2-C54B-A3E2-4A86E9C2B6F7}"/>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15793AA3-5D0A-9848-8A2A-55BA363EDF46}"/>
              </a:ext>
            </a:extLst>
          </p:cNvPr>
          <p:cNvSpPr>
            <a:spLocks noGrp="1"/>
          </p:cNvSpPr>
          <p:nvPr>
            <p:ph type="body" idx="1"/>
          </p:nvPr>
        </p:nvSpPr>
        <p:spPr>
          <a:xfrm>
            <a:off x="311700" y="1229875"/>
            <a:ext cx="4433722" cy="3339000"/>
          </a:xfrm>
        </p:spPr>
        <p:txBody>
          <a:bodyPr/>
          <a:lstStyle/>
          <a:p>
            <a:r>
              <a:rPr lang="en" altLang="zh-CN" dirty="0"/>
              <a:t>Below, you see how the currently selected item in a bottom navigation bar is held in the </a:t>
            </a:r>
            <a:r>
              <a:rPr lang="en" altLang="zh-CN" dirty="0">
                <a:solidFill>
                  <a:schemeClr val="accent4"/>
                </a:solidFill>
              </a:rPr>
              <a:t>_index </a:t>
            </a:r>
            <a:r>
              <a:rPr lang="en" altLang="zh-CN" dirty="0"/>
              <a:t>field of the </a:t>
            </a:r>
            <a:r>
              <a:rPr lang="en" altLang="zh-CN" dirty="0">
                <a:solidFill>
                  <a:schemeClr val="accent4"/>
                </a:solidFill>
              </a:rPr>
              <a:t>_</a:t>
            </a:r>
            <a:r>
              <a:rPr lang="en" altLang="zh-CN" dirty="0" err="1">
                <a:solidFill>
                  <a:schemeClr val="accent4"/>
                </a:solidFill>
              </a:rPr>
              <a:t>MyHomepageState</a:t>
            </a:r>
            <a:r>
              <a:rPr lang="en" altLang="zh-CN" dirty="0">
                <a:solidFill>
                  <a:schemeClr val="accent4"/>
                </a:solidFill>
              </a:rPr>
              <a:t> </a:t>
            </a:r>
            <a:r>
              <a:rPr lang="en" altLang="zh-CN" dirty="0"/>
              <a:t>class. </a:t>
            </a:r>
          </a:p>
          <a:p>
            <a:r>
              <a:rPr lang="en" altLang="zh-CN" dirty="0"/>
              <a:t>In this example, </a:t>
            </a:r>
            <a:r>
              <a:rPr lang="en" altLang="zh-CN" dirty="0">
                <a:solidFill>
                  <a:schemeClr val="accent4"/>
                </a:solidFill>
              </a:rPr>
              <a:t>_index </a:t>
            </a:r>
            <a:r>
              <a:rPr lang="en" altLang="zh-CN" dirty="0"/>
              <a:t>is ephemeral state.</a:t>
            </a:r>
            <a:endParaRPr kumimoji="1" lang="zh-CN" altLang="en-US" dirty="0"/>
          </a:p>
        </p:txBody>
      </p:sp>
      <p:pic>
        <p:nvPicPr>
          <p:cNvPr id="4" name="图片 3">
            <a:extLst>
              <a:ext uri="{FF2B5EF4-FFF2-40B4-BE49-F238E27FC236}">
                <a16:creationId xmlns:a16="http://schemas.microsoft.com/office/drawing/2014/main" id="{D6D7662C-F5C4-8342-B346-E10C62218F9B}"/>
              </a:ext>
            </a:extLst>
          </p:cNvPr>
          <p:cNvPicPr>
            <a:picLocks noChangeAspect="1"/>
          </p:cNvPicPr>
          <p:nvPr/>
        </p:nvPicPr>
        <p:blipFill>
          <a:blip r:embed="rId2"/>
          <a:stretch>
            <a:fillRect/>
          </a:stretch>
        </p:blipFill>
        <p:spPr>
          <a:xfrm>
            <a:off x="4745422" y="1017800"/>
            <a:ext cx="4343400" cy="3733654"/>
          </a:xfrm>
          <a:prstGeom prst="rect">
            <a:avLst/>
          </a:prstGeom>
        </p:spPr>
      </p:pic>
    </p:spTree>
    <p:extLst>
      <p:ext uri="{BB962C8B-B14F-4D97-AF65-F5344CB8AC3E}">
        <p14:creationId xmlns:p14="http://schemas.microsoft.com/office/powerpoint/2010/main" val="1656554738"/>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1172</TotalTime>
  <Words>1385</Words>
  <Application>Microsoft Macintosh PowerPoint</Application>
  <PresentationFormat>全屏显示(16:9)</PresentationFormat>
  <Paragraphs>134</Paragraphs>
  <Slides>36</Slides>
  <Notes>8</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36</vt:i4>
      </vt:variant>
    </vt:vector>
  </HeadingPairs>
  <TitlesOfParts>
    <vt:vector size="39" baseType="lpstr">
      <vt:lpstr>Arial</vt:lpstr>
      <vt:lpstr>Roboto</vt:lpstr>
      <vt:lpstr>Geometric</vt:lpstr>
      <vt:lpstr>Data &amp; Backend</vt:lpstr>
      <vt:lpstr>Topics</vt:lpstr>
      <vt:lpstr>State management</vt:lpstr>
      <vt:lpstr>Introduction</vt:lpstr>
      <vt:lpstr>PowerPoint 演示文稿</vt:lpstr>
      <vt:lpstr>Start thinking declaratively</vt:lpstr>
      <vt:lpstr>Ephemeral vs app state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Simple app state management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Networking</vt:lpstr>
      <vt:lpstr>Cross-platform http networking</vt:lpstr>
      <vt:lpstr>PowerPoint 演示文稿</vt:lpstr>
      <vt:lpstr>JSON and serialization</vt:lpstr>
      <vt:lpstr>Introduction</vt:lpstr>
      <vt:lpstr>Terminology</vt:lpstr>
      <vt:lpstr>Which JSON serialization method is right for me?</vt:lpstr>
      <vt:lpstr>Further references</vt:lpstr>
      <vt:lpstr>Firebase</vt:lpstr>
      <vt:lpstr>Introduction</vt:lpstr>
      <vt:lpstr>PowerPoint 演示文稿</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Magic of Flutter</dc:title>
  <cp:lastModifiedBy>Walkman Neo</cp:lastModifiedBy>
  <cp:revision>117</cp:revision>
  <dcterms:modified xsi:type="dcterms:W3CDTF">2021-11-20T15:50:13Z</dcterms:modified>
</cp:coreProperties>
</file>